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7" r:id="rId3"/>
  </p:sldMasterIdLst>
  <p:notesMasterIdLst>
    <p:notesMasterId r:id="rId35"/>
  </p:notesMasterIdLst>
  <p:sldIdLst>
    <p:sldId id="420" r:id="rId4"/>
    <p:sldId id="419" r:id="rId5"/>
    <p:sldId id="1448942330" r:id="rId6"/>
    <p:sldId id="439" r:id="rId7"/>
    <p:sldId id="440" r:id="rId8"/>
    <p:sldId id="489" r:id="rId9"/>
    <p:sldId id="422" r:id="rId10"/>
    <p:sldId id="458" r:id="rId11"/>
    <p:sldId id="503" r:id="rId12"/>
    <p:sldId id="320" r:id="rId13"/>
    <p:sldId id="471" r:id="rId14"/>
    <p:sldId id="493" r:id="rId15"/>
    <p:sldId id="494" r:id="rId16"/>
    <p:sldId id="495" r:id="rId17"/>
    <p:sldId id="496" r:id="rId18"/>
    <p:sldId id="504" r:id="rId19"/>
    <p:sldId id="1448942326" r:id="rId20"/>
    <p:sldId id="1448942327" r:id="rId21"/>
    <p:sldId id="1448942328" r:id="rId22"/>
    <p:sldId id="483" r:id="rId23"/>
    <p:sldId id="1448942329" r:id="rId24"/>
    <p:sldId id="441" r:id="rId25"/>
    <p:sldId id="459" r:id="rId26"/>
    <p:sldId id="490" r:id="rId27"/>
    <p:sldId id="491" r:id="rId28"/>
    <p:sldId id="492" r:id="rId29"/>
    <p:sldId id="463" r:id="rId30"/>
    <p:sldId id="498" r:id="rId31"/>
    <p:sldId id="499" r:id="rId32"/>
    <p:sldId id="501" r:id="rId33"/>
    <p:sldId id="502" r:id="rId3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1561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D3B08-69C2-48C8-A22E-D8D0E1124C97}" v="1" dt="2023-03-30T13:49:27.201"/>
    <p1510:client id="{7D8D32BA-8C7C-480A-8D5A-C52C5442EF7F}" v="92" dt="2023-03-30T13:47:11.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70" y="115"/>
      </p:cViewPr>
      <p:guideLst>
        <p:guide orient="horz" pos="216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Without Match</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0"/>
                  <c:y val="2.13523131672596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B0-354A-9D7F-F66FF295F72D}"/>
                </c:ext>
              </c:extLst>
            </c:dLbl>
            <c:dLbl>
              <c:idx val="1"/>
              <c:layout>
                <c:manualLayout>
                  <c:x val="2.083333333333257E-3"/>
                  <c:y val="2.13523131672597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B0-354A-9D7F-F66FF295F72D}"/>
                </c:ext>
              </c:extLst>
            </c:dLbl>
            <c:dLbl>
              <c:idx val="2"/>
              <c:layout>
                <c:manualLayout>
                  <c:x val="-4.1666666666666666E-3"/>
                  <c:y val="2.13523131672596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B0-354A-9D7F-F66FF295F72D}"/>
                </c:ext>
              </c:extLst>
            </c:dLbl>
            <c:dLbl>
              <c:idx val="3"/>
              <c:layout>
                <c:manualLayout>
                  <c:x val="0"/>
                  <c:y val="2.13523131672597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B0-354A-9D7F-F66FF295F72D}"/>
                </c:ext>
              </c:extLst>
            </c:dLbl>
            <c:spPr>
              <a:noFill/>
              <a:ln>
                <a:noFill/>
              </a:ln>
              <a:effectLst/>
            </c:spPr>
            <c:txPr>
              <a:bodyPr rot="1740000" spcFirstLastPara="1" vertOverflow="ellipsis"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10 Years</c:v>
                </c:pt>
                <c:pt idx="1">
                  <c:v>20 Years</c:v>
                </c:pt>
                <c:pt idx="2">
                  <c:v>25 Years</c:v>
                </c:pt>
                <c:pt idx="3">
                  <c:v>30 Years</c:v>
                </c:pt>
              </c:strCache>
            </c:strRef>
          </c:cat>
          <c:val>
            <c:numRef>
              <c:f>Sheet1!$B$2:$B$5</c:f>
              <c:numCache>
                <c:formatCode>_("$"* #,##0_);_("$"* \(#,##0\);_("$"* "-"??_);_(@_)</c:formatCode>
                <c:ptCount val="4"/>
                <c:pt idx="0">
                  <c:v>20770</c:v>
                </c:pt>
                <c:pt idx="1">
                  <c:v>52093</c:v>
                </c:pt>
                <c:pt idx="2">
                  <c:v>81007</c:v>
                </c:pt>
                <c:pt idx="3">
                  <c:v>121997</c:v>
                </c:pt>
              </c:numCache>
            </c:numRef>
          </c:val>
          <c:extLst>
            <c:ext xmlns:c16="http://schemas.microsoft.com/office/drawing/2014/chart" uri="{C3380CC4-5D6E-409C-BE32-E72D297353CC}">
              <c16:uniqueId val="{00000004-87B0-354A-9D7F-F66FF295F72D}"/>
            </c:ext>
          </c:extLst>
        </c:ser>
        <c:ser>
          <c:idx val="1"/>
          <c:order val="1"/>
          <c:tx>
            <c:strRef>
              <c:f>Sheet1!$C$1</c:f>
              <c:strCache>
                <c:ptCount val="1"/>
                <c:pt idx="0">
                  <c:v>With Match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0422367544275866E-3"/>
                  <c:y val="1.45590138853784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B0-354A-9D7F-F66FF295F72D}"/>
                </c:ext>
              </c:extLst>
            </c:dLbl>
            <c:dLbl>
              <c:idx val="1"/>
              <c:layout>
                <c:manualLayout>
                  <c:x val="-6.1814654140556801E-3"/>
                  <c:y val="1.81175066617339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B0-354A-9D7F-F66FF295F72D}"/>
                </c:ext>
              </c:extLst>
            </c:dLbl>
            <c:dLbl>
              <c:idx val="2"/>
              <c:layout>
                <c:manualLayout>
                  <c:x val="-6.2088429894421203E-3"/>
                  <c:y val="1.46397953681814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B0-354A-9D7F-F66FF295F72D}"/>
                </c:ext>
              </c:extLst>
            </c:dLbl>
            <c:dLbl>
              <c:idx val="3"/>
              <c:layout>
                <c:manualLayout>
                  <c:x val="-6.1951542017490901E-3"/>
                  <c:y val="1.80367251789309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B0-354A-9D7F-F66FF295F72D}"/>
                </c:ext>
              </c:extLst>
            </c:dLbl>
            <c:spPr>
              <a:noFill/>
              <a:ln>
                <a:noFill/>
              </a:ln>
              <a:effectLst/>
            </c:spPr>
            <c:txPr>
              <a:bodyPr rot="1740000" spcFirstLastPara="1" vertOverflow="ellipsis" horzOverflow="clip"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lt1">
                          <a:lumMod val="95000"/>
                          <a:alpha val="54000"/>
                        </a:schemeClr>
                      </a:solidFill>
                    </a:ln>
                    <a:effectLst/>
                  </c:spPr>
                </c15:leaderLines>
              </c:ext>
            </c:extLst>
          </c:dLbls>
          <c:cat>
            <c:strRef>
              <c:f>Sheet1!$A$2:$A$5</c:f>
              <c:strCache>
                <c:ptCount val="4"/>
                <c:pt idx="0">
                  <c:v>10 Years</c:v>
                </c:pt>
                <c:pt idx="1">
                  <c:v>20 Years</c:v>
                </c:pt>
                <c:pt idx="2">
                  <c:v>25 Years</c:v>
                </c:pt>
                <c:pt idx="3">
                  <c:v>30 Years</c:v>
                </c:pt>
              </c:strCache>
            </c:strRef>
          </c:cat>
          <c:val>
            <c:numRef>
              <c:f>Sheet1!$C$2:$C$5</c:f>
              <c:numCache>
                <c:formatCode>_("$"* #,##0_);_("$"* \(#,##0\);_("$"* "-"??_);_(@_)</c:formatCode>
                <c:ptCount val="4"/>
                <c:pt idx="0">
                  <c:v>34616</c:v>
                </c:pt>
                <c:pt idx="1">
                  <c:v>104185</c:v>
                </c:pt>
                <c:pt idx="2">
                  <c:v>162014</c:v>
                </c:pt>
                <c:pt idx="3">
                  <c:v>243994</c:v>
                </c:pt>
              </c:numCache>
            </c:numRef>
          </c:val>
          <c:extLst>
            <c:ext xmlns:c16="http://schemas.microsoft.com/office/drawing/2014/chart" uri="{C3380CC4-5D6E-409C-BE32-E72D297353CC}">
              <c16:uniqueId val="{00000009-87B0-354A-9D7F-F66FF295F72D}"/>
            </c:ext>
          </c:extLst>
        </c:ser>
        <c:dLbls>
          <c:dLblPos val="outEnd"/>
          <c:showLegendKey val="0"/>
          <c:showVal val="1"/>
          <c:showCatName val="0"/>
          <c:showSerName val="0"/>
          <c:showPercent val="0"/>
          <c:showBubbleSize val="0"/>
        </c:dLbls>
        <c:gapWidth val="100"/>
        <c:overlap val="-24"/>
        <c:axId val="1431129711"/>
        <c:axId val="1196578079"/>
      </c:barChart>
      <c:catAx>
        <c:axId val="143112971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96578079"/>
        <c:crosses val="autoZero"/>
        <c:auto val="1"/>
        <c:lblAlgn val="ctr"/>
        <c:lblOffset val="100"/>
        <c:noMultiLvlLbl val="0"/>
      </c:catAx>
      <c:valAx>
        <c:axId val="1196578079"/>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43112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7AB60-5141-47AB-809F-024A9CBA0C45}"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F51793C1-A6EC-41F0-9335-01FB1D19BEFF}">
      <dgm:prSet custT="1"/>
      <dgm:spPr/>
      <dgm:t>
        <a:bodyPr/>
        <a:lstStyle/>
        <a:p>
          <a:r>
            <a:rPr lang="en-US" sz="1600" b="1" baseline="0"/>
            <a:t>Welcome – Donnie Gentry</a:t>
          </a:r>
          <a:endParaRPr lang="en-US" sz="1600" baseline="0"/>
        </a:p>
      </dgm:t>
    </dgm:pt>
    <dgm:pt modelId="{BB020DC5-60C3-4224-9F9D-BD14EDF24387}" type="parTrans" cxnId="{AD99564B-9C52-4CEE-81DD-80E57B3F1068}">
      <dgm:prSet/>
      <dgm:spPr/>
      <dgm:t>
        <a:bodyPr/>
        <a:lstStyle/>
        <a:p>
          <a:endParaRPr lang="en-US" sz="1600"/>
        </a:p>
      </dgm:t>
    </dgm:pt>
    <dgm:pt modelId="{A5E80626-1A21-42A8-8DCE-BE43BDA4EC40}" type="sibTrans" cxnId="{AD99564B-9C52-4CEE-81DD-80E57B3F1068}">
      <dgm:prSet/>
      <dgm:spPr/>
      <dgm:t>
        <a:bodyPr/>
        <a:lstStyle/>
        <a:p>
          <a:endParaRPr lang="en-US" sz="1600"/>
        </a:p>
      </dgm:t>
    </dgm:pt>
    <dgm:pt modelId="{92C959A8-42E9-47D9-B5EA-26619C9BC073}">
      <dgm:prSet custT="1"/>
      <dgm:spPr/>
      <dgm:t>
        <a:bodyPr/>
        <a:lstStyle/>
        <a:p>
          <a:r>
            <a:rPr lang="en-US" sz="1600" b="1" baseline="0"/>
            <a:t>School Health Insurance Update / Legislative Update    – Todd Schneider, Director Region 7 ESC</a:t>
          </a:r>
          <a:endParaRPr lang="en-US" sz="1600" baseline="0"/>
        </a:p>
      </dgm:t>
    </dgm:pt>
    <dgm:pt modelId="{233D70BD-7F27-4220-903B-CBCCCB319563}" type="parTrans" cxnId="{C3934884-7BEA-4A63-9335-41C8C0904B7D}">
      <dgm:prSet/>
      <dgm:spPr/>
      <dgm:t>
        <a:bodyPr/>
        <a:lstStyle/>
        <a:p>
          <a:endParaRPr lang="en-US" sz="1600"/>
        </a:p>
      </dgm:t>
    </dgm:pt>
    <dgm:pt modelId="{F4AB5DE5-1CF9-477D-B1D0-38DF0B385D5F}" type="sibTrans" cxnId="{C3934884-7BEA-4A63-9335-41C8C0904B7D}">
      <dgm:prSet/>
      <dgm:spPr/>
      <dgm:t>
        <a:bodyPr/>
        <a:lstStyle/>
        <a:p>
          <a:endParaRPr lang="en-US" sz="1600"/>
        </a:p>
      </dgm:t>
    </dgm:pt>
    <dgm:pt modelId="{62AC0158-C213-4724-A4FE-AEBF14E5CDF1}">
      <dgm:prSet custT="1"/>
      <dgm:spPr/>
      <dgm:t>
        <a:bodyPr/>
        <a:lstStyle/>
        <a:p>
          <a:r>
            <a:rPr lang="en-US" sz="1600" b="1" baseline="0"/>
            <a:t>Financial Literacy –Tony Betancourt &amp; Tyler Daniels </a:t>
          </a:r>
          <a:endParaRPr lang="en-US" sz="1600" baseline="0"/>
        </a:p>
      </dgm:t>
    </dgm:pt>
    <dgm:pt modelId="{9452F282-699E-4861-AC2A-4362D91713DE}" type="parTrans" cxnId="{B7350DF1-E4F7-4C23-ABD1-9F04DE9E76B2}">
      <dgm:prSet/>
      <dgm:spPr/>
      <dgm:t>
        <a:bodyPr/>
        <a:lstStyle/>
        <a:p>
          <a:endParaRPr lang="en-US" sz="1600"/>
        </a:p>
      </dgm:t>
    </dgm:pt>
    <dgm:pt modelId="{2A2C769D-A0C8-4C05-96C0-21FEC1698975}" type="sibTrans" cxnId="{B7350DF1-E4F7-4C23-ABD1-9F04DE9E76B2}">
      <dgm:prSet/>
      <dgm:spPr/>
      <dgm:t>
        <a:bodyPr/>
        <a:lstStyle/>
        <a:p>
          <a:endParaRPr lang="en-US" sz="1600"/>
        </a:p>
      </dgm:t>
    </dgm:pt>
    <dgm:pt modelId="{705AE91B-7FF6-4B2E-B79A-9AB5E27B3A49}">
      <dgm:prSet custT="1"/>
      <dgm:spPr/>
      <dgm:t>
        <a:bodyPr/>
        <a:lstStyle/>
        <a:p>
          <a:r>
            <a:rPr lang="en-US" sz="1600" b="1" baseline="0"/>
            <a:t>Product Updates – Matt Jones</a:t>
          </a:r>
        </a:p>
        <a:p>
          <a:endParaRPr lang="en-US" sz="1600" b="1" baseline="0"/>
        </a:p>
        <a:p>
          <a:endParaRPr lang="en-US" sz="1600" b="1" baseline="0"/>
        </a:p>
        <a:p>
          <a:endParaRPr lang="en-US" sz="1600" b="1" baseline="0"/>
        </a:p>
        <a:p>
          <a:endParaRPr lang="en-US" sz="1600" baseline="0"/>
        </a:p>
      </dgm:t>
    </dgm:pt>
    <dgm:pt modelId="{68DD3F2E-B72B-42D7-A93E-ED5EAAC90024}" type="parTrans" cxnId="{937B3C03-41EC-40F7-A8A0-178F85670EAC}">
      <dgm:prSet/>
      <dgm:spPr/>
      <dgm:t>
        <a:bodyPr/>
        <a:lstStyle/>
        <a:p>
          <a:endParaRPr lang="en-US" sz="1600"/>
        </a:p>
      </dgm:t>
    </dgm:pt>
    <dgm:pt modelId="{4ED97074-00CA-4FF0-AC4E-AFE501EDDB69}" type="sibTrans" cxnId="{937B3C03-41EC-40F7-A8A0-178F85670EAC}">
      <dgm:prSet/>
      <dgm:spPr/>
      <dgm:t>
        <a:bodyPr/>
        <a:lstStyle/>
        <a:p>
          <a:endParaRPr lang="en-US" sz="1600"/>
        </a:p>
      </dgm:t>
    </dgm:pt>
    <dgm:pt modelId="{A6D3A675-3C26-4F42-8AD4-4549F66AA6CD}">
      <dgm:prSet custT="1"/>
      <dgm:spPr/>
      <dgm:t>
        <a:bodyPr/>
        <a:lstStyle/>
        <a:p>
          <a:r>
            <a:rPr lang="en-US" sz="1600" b="1" baseline="0"/>
            <a:t>Break!</a:t>
          </a:r>
          <a:endParaRPr lang="en-US" sz="1600" baseline="0"/>
        </a:p>
      </dgm:t>
    </dgm:pt>
    <dgm:pt modelId="{98F60737-A8B9-41AB-8223-DEB8A613A718}" type="parTrans" cxnId="{AC274399-B444-4DF4-9A27-8315FB762B4C}">
      <dgm:prSet/>
      <dgm:spPr/>
      <dgm:t>
        <a:bodyPr/>
        <a:lstStyle/>
        <a:p>
          <a:endParaRPr lang="en-US" sz="1600"/>
        </a:p>
      </dgm:t>
    </dgm:pt>
    <dgm:pt modelId="{6F7DC69B-2095-4239-B615-00F74A8C534D}" type="sibTrans" cxnId="{AC274399-B444-4DF4-9A27-8315FB762B4C}">
      <dgm:prSet/>
      <dgm:spPr/>
      <dgm:t>
        <a:bodyPr/>
        <a:lstStyle/>
        <a:p>
          <a:endParaRPr lang="en-US" sz="1600"/>
        </a:p>
      </dgm:t>
    </dgm:pt>
    <dgm:pt modelId="{FFB7D227-1FB7-4CBC-ADB7-B563C42920E4}">
      <dgm:prSet custT="1"/>
      <dgm:spPr/>
      <dgm:t>
        <a:bodyPr/>
        <a:lstStyle/>
        <a:p>
          <a:r>
            <a:rPr lang="en-US" sz="1600" b="1" baseline="0"/>
            <a:t>Enrollment Strategy 2023 – Clint Thurman</a:t>
          </a:r>
          <a:endParaRPr lang="en-US" sz="1600" baseline="0"/>
        </a:p>
      </dgm:t>
    </dgm:pt>
    <dgm:pt modelId="{5588FFAD-A6AC-4186-86DB-BAB33C784EEE}" type="parTrans" cxnId="{5F27896A-A696-455C-8CA6-F28EE7E6F433}">
      <dgm:prSet/>
      <dgm:spPr/>
      <dgm:t>
        <a:bodyPr/>
        <a:lstStyle/>
        <a:p>
          <a:endParaRPr lang="en-US" sz="1600"/>
        </a:p>
      </dgm:t>
    </dgm:pt>
    <dgm:pt modelId="{13EE95A7-B810-42A9-8EF2-130F7C962C1B}" type="sibTrans" cxnId="{5F27896A-A696-455C-8CA6-F28EE7E6F433}">
      <dgm:prSet/>
      <dgm:spPr/>
      <dgm:t>
        <a:bodyPr/>
        <a:lstStyle/>
        <a:p>
          <a:endParaRPr lang="en-US" sz="1600"/>
        </a:p>
      </dgm:t>
    </dgm:pt>
    <dgm:pt modelId="{F9AC5401-ECCB-445D-8D64-5E04971EF5FF}">
      <dgm:prSet custT="1"/>
      <dgm:spPr/>
      <dgm:t>
        <a:bodyPr/>
        <a:lstStyle/>
        <a:p>
          <a:r>
            <a:rPr lang="en-US" sz="1600" b="1" baseline="0"/>
            <a:t>Guardian Products – Kaley Doherty</a:t>
          </a:r>
          <a:endParaRPr lang="en-US" sz="1600" baseline="0"/>
        </a:p>
      </dgm:t>
    </dgm:pt>
    <dgm:pt modelId="{6A33026D-37C8-4973-97B0-6BDE7DCC0F34}" type="parTrans" cxnId="{8CC71C7F-8C3B-430E-8D5F-06EC1FA13A76}">
      <dgm:prSet/>
      <dgm:spPr/>
      <dgm:t>
        <a:bodyPr/>
        <a:lstStyle/>
        <a:p>
          <a:endParaRPr lang="en-US" sz="1600"/>
        </a:p>
      </dgm:t>
    </dgm:pt>
    <dgm:pt modelId="{9EE83CC9-2343-4D0F-AED7-5AEFFE70A8CE}" type="sibTrans" cxnId="{8CC71C7F-8C3B-430E-8D5F-06EC1FA13A76}">
      <dgm:prSet/>
      <dgm:spPr/>
      <dgm:t>
        <a:bodyPr/>
        <a:lstStyle/>
        <a:p>
          <a:endParaRPr lang="en-US" sz="1600"/>
        </a:p>
      </dgm:t>
    </dgm:pt>
    <dgm:pt modelId="{BB789F98-D6C0-4662-A16E-2A79F238161C}">
      <dgm:prSet custT="1"/>
      <dgm:spPr/>
      <dgm:t>
        <a:bodyPr/>
        <a:lstStyle/>
        <a:p>
          <a:r>
            <a:rPr lang="en-US" sz="1600" b="1" baseline="0"/>
            <a:t>Medicare Consulting – Carolyn Rimbey</a:t>
          </a:r>
          <a:endParaRPr lang="en-US" sz="1600" baseline="0"/>
        </a:p>
      </dgm:t>
    </dgm:pt>
    <dgm:pt modelId="{92F71A88-C2A2-4D96-98AC-3343BE854EFB}" type="parTrans" cxnId="{74643C73-FB56-4CE2-9D9C-5D6B19FC1C54}">
      <dgm:prSet/>
      <dgm:spPr/>
      <dgm:t>
        <a:bodyPr/>
        <a:lstStyle/>
        <a:p>
          <a:endParaRPr lang="en-US" sz="1600"/>
        </a:p>
      </dgm:t>
    </dgm:pt>
    <dgm:pt modelId="{7D3C2A3E-3BD3-48B5-BD14-999458CED5CC}" type="sibTrans" cxnId="{74643C73-FB56-4CE2-9D9C-5D6B19FC1C54}">
      <dgm:prSet/>
      <dgm:spPr/>
      <dgm:t>
        <a:bodyPr/>
        <a:lstStyle/>
        <a:p>
          <a:endParaRPr lang="en-US" sz="1600"/>
        </a:p>
      </dgm:t>
    </dgm:pt>
    <dgm:pt modelId="{87B13A10-3183-4428-BAED-049F60EF6A43}">
      <dgm:prSet custT="1"/>
      <dgm:spPr/>
      <dgm:t>
        <a:bodyPr/>
        <a:lstStyle/>
        <a:p>
          <a:r>
            <a:rPr lang="en-US" sz="1600" b="1" baseline="0"/>
            <a:t>Athletic Insurance – Donnie Gentry</a:t>
          </a:r>
        </a:p>
      </dgm:t>
    </dgm:pt>
    <dgm:pt modelId="{72E239AA-1C6F-48BB-8821-4A972DCB0AAF}" type="parTrans" cxnId="{F133B930-35CE-4F18-9CEB-7F5CF570EA1A}">
      <dgm:prSet/>
      <dgm:spPr/>
      <dgm:t>
        <a:bodyPr/>
        <a:lstStyle/>
        <a:p>
          <a:endParaRPr lang="en-US" sz="1600"/>
        </a:p>
      </dgm:t>
    </dgm:pt>
    <dgm:pt modelId="{8B1DBFD1-FB0D-442C-8943-7FDE763DDA69}" type="sibTrans" cxnId="{F133B930-35CE-4F18-9CEB-7F5CF570EA1A}">
      <dgm:prSet/>
      <dgm:spPr/>
      <dgm:t>
        <a:bodyPr/>
        <a:lstStyle/>
        <a:p>
          <a:endParaRPr lang="en-US" sz="1600"/>
        </a:p>
      </dgm:t>
    </dgm:pt>
    <dgm:pt modelId="{21D34AD4-F97F-472C-93DA-F65829B675B9}">
      <dgm:prSet custT="1"/>
      <dgm:spPr/>
      <dgm:t>
        <a:bodyPr/>
        <a:lstStyle/>
        <a:p>
          <a:r>
            <a:rPr lang="en-US" sz="1600" b="1" baseline="0"/>
            <a:t>It’s a numbers game.-Chad Gentry</a:t>
          </a:r>
        </a:p>
      </dgm:t>
    </dgm:pt>
    <dgm:pt modelId="{DC7377EE-9D29-4390-A559-9440E0EB4289}" type="parTrans" cxnId="{0FD56E93-00F2-47D4-8EBF-AED22F3C0F2B}">
      <dgm:prSet/>
      <dgm:spPr/>
      <dgm:t>
        <a:bodyPr/>
        <a:lstStyle/>
        <a:p>
          <a:endParaRPr lang="en-US" sz="1600"/>
        </a:p>
      </dgm:t>
    </dgm:pt>
    <dgm:pt modelId="{C20F2CE8-56F1-4AD5-8FEC-0F4BE3968E8B}" type="sibTrans" cxnId="{0FD56E93-00F2-47D4-8EBF-AED22F3C0F2B}">
      <dgm:prSet/>
      <dgm:spPr/>
      <dgm:t>
        <a:bodyPr/>
        <a:lstStyle/>
        <a:p>
          <a:endParaRPr lang="en-US" sz="1600"/>
        </a:p>
      </dgm:t>
    </dgm:pt>
    <dgm:pt modelId="{F5CFA31D-089A-43F7-8DCB-C980D9E83187}" type="pres">
      <dgm:prSet presAssocID="{5127AB60-5141-47AB-809F-024A9CBA0C45}" presName="vert0" presStyleCnt="0">
        <dgm:presLayoutVars>
          <dgm:dir/>
          <dgm:animOne val="branch"/>
          <dgm:animLvl val="lvl"/>
        </dgm:presLayoutVars>
      </dgm:prSet>
      <dgm:spPr/>
    </dgm:pt>
    <dgm:pt modelId="{82BC2164-34E0-4D44-9139-234E470750B0}" type="pres">
      <dgm:prSet presAssocID="{F51793C1-A6EC-41F0-9335-01FB1D19BEFF}" presName="thickLine" presStyleLbl="alignNode1" presStyleIdx="0" presStyleCnt="10"/>
      <dgm:spPr/>
    </dgm:pt>
    <dgm:pt modelId="{D148ADA8-5761-4E65-9086-104C053D6E0E}" type="pres">
      <dgm:prSet presAssocID="{F51793C1-A6EC-41F0-9335-01FB1D19BEFF}" presName="horz1" presStyleCnt="0"/>
      <dgm:spPr/>
    </dgm:pt>
    <dgm:pt modelId="{09249FDB-FB5E-4280-A8DC-93733B9F6A51}" type="pres">
      <dgm:prSet presAssocID="{F51793C1-A6EC-41F0-9335-01FB1D19BEFF}" presName="tx1" presStyleLbl="revTx" presStyleIdx="0" presStyleCnt="10"/>
      <dgm:spPr/>
    </dgm:pt>
    <dgm:pt modelId="{B23EF3DB-F7E9-4318-ACC9-CD712C895764}" type="pres">
      <dgm:prSet presAssocID="{F51793C1-A6EC-41F0-9335-01FB1D19BEFF}" presName="vert1" presStyleCnt="0"/>
      <dgm:spPr/>
    </dgm:pt>
    <dgm:pt modelId="{7B8C5576-80A3-4067-80E5-60D0EAA755E8}" type="pres">
      <dgm:prSet presAssocID="{92C959A8-42E9-47D9-B5EA-26619C9BC073}" presName="thickLine" presStyleLbl="alignNode1" presStyleIdx="1" presStyleCnt="10" custLinFactNeighborY="-23994"/>
      <dgm:spPr/>
    </dgm:pt>
    <dgm:pt modelId="{DC95ADE9-F7E4-4D28-AAA9-A92A1911894A}" type="pres">
      <dgm:prSet presAssocID="{92C959A8-42E9-47D9-B5EA-26619C9BC073}" presName="horz1" presStyleCnt="0"/>
      <dgm:spPr/>
    </dgm:pt>
    <dgm:pt modelId="{FAE4C785-CF81-442C-9129-00363532ED35}" type="pres">
      <dgm:prSet presAssocID="{92C959A8-42E9-47D9-B5EA-26619C9BC073}" presName="tx1" presStyleLbl="revTx" presStyleIdx="1" presStyleCnt="10" custLinFactNeighborY="-23994"/>
      <dgm:spPr/>
    </dgm:pt>
    <dgm:pt modelId="{003976B4-F23C-4DE1-A3F3-63F9434751CC}" type="pres">
      <dgm:prSet presAssocID="{92C959A8-42E9-47D9-B5EA-26619C9BC073}" presName="vert1" presStyleCnt="0"/>
      <dgm:spPr/>
    </dgm:pt>
    <dgm:pt modelId="{66158B1E-DFAC-4520-AC08-D97611DD3769}" type="pres">
      <dgm:prSet presAssocID="{21D34AD4-F97F-472C-93DA-F65829B675B9}" presName="thickLine" presStyleLbl="alignNode1" presStyleIdx="2" presStyleCnt="10" custLinFactNeighborY="7493"/>
      <dgm:spPr/>
    </dgm:pt>
    <dgm:pt modelId="{0D01B566-859B-46A7-A226-0B02068187CB}" type="pres">
      <dgm:prSet presAssocID="{21D34AD4-F97F-472C-93DA-F65829B675B9}" presName="horz1" presStyleCnt="0"/>
      <dgm:spPr/>
    </dgm:pt>
    <dgm:pt modelId="{1FF57818-0401-44C1-9219-3C43D0E6F9CB}" type="pres">
      <dgm:prSet presAssocID="{21D34AD4-F97F-472C-93DA-F65829B675B9}" presName="tx1" presStyleLbl="revTx" presStyleIdx="2" presStyleCnt="10"/>
      <dgm:spPr/>
    </dgm:pt>
    <dgm:pt modelId="{C019BB12-7C10-4E6F-8B7A-78A8CC8951D3}" type="pres">
      <dgm:prSet presAssocID="{21D34AD4-F97F-472C-93DA-F65829B675B9}" presName="vert1" presStyleCnt="0"/>
      <dgm:spPr/>
    </dgm:pt>
    <dgm:pt modelId="{762DB393-91EB-471E-996B-6900D56D4B02}" type="pres">
      <dgm:prSet presAssocID="{62AC0158-C213-4724-A4FE-AEBF14E5CDF1}" presName="thickLine" presStyleLbl="alignNode1" presStyleIdx="3" presStyleCnt="10"/>
      <dgm:spPr/>
    </dgm:pt>
    <dgm:pt modelId="{AA81B614-43C8-41D4-BA4E-2C93D42413A6}" type="pres">
      <dgm:prSet presAssocID="{62AC0158-C213-4724-A4FE-AEBF14E5CDF1}" presName="horz1" presStyleCnt="0"/>
      <dgm:spPr/>
    </dgm:pt>
    <dgm:pt modelId="{4352B3DC-1EF5-4647-BBF0-2C10B4EACF7F}" type="pres">
      <dgm:prSet presAssocID="{62AC0158-C213-4724-A4FE-AEBF14E5CDF1}" presName="tx1" presStyleLbl="revTx" presStyleIdx="3" presStyleCnt="10"/>
      <dgm:spPr/>
    </dgm:pt>
    <dgm:pt modelId="{5B300499-B50C-4625-B636-DBAAD70CE300}" type="pres">
      <dgm:prSet presAssocID="{62AC0158-C213-4724-A4FE-AEBF14E5CDF1}" presName="vert1" presStyleCnt="0"/>
      <dgm:spPr/>
    </dgm:pt>
    <dgm:pt modelId="{532B895D-4F32-46F1-A91A-0BEF8D38042F}" type="pres">
      <dgm:prSet presAssocID="{705AE91B-7FF6-4B2E-B79A-9AB5E27B3A49}" presName="thickLine" presStyleLbl="alignNode1" presStyleIdx="4" presStyleCnt="10"/>
      <dgm:spPr/>
    </dgm:pt>
    <dgm:pt modelId="{0CF4DE24-B9F5-4F61-999B-E832E2AF1B63}" type="pres">
      <dgm:prSet presAssocID="{705AE91B-7FF6-4B2E-B79A-9AB5E27B3A49}" presName="horz1" presStyleCnt="0"/>
      <dgm:spPr/>
    </dgm:pt>
    <dgm:pt modelId="{4113B056-74E7-47F8-BB49-C856BA694799}" type="pres">
      <dgm:prSet presAssocID="{705AE91B-7FF6-4B2E-B79A-9AB5E27B3A49}" presName="tx1" presStyleLbl="revTx" presStyleIdx="4" presStyleCnt="10"/>
      <dgm:spPr/>
    </dgm:pt>
    <dgm:pt modelId="{ECA2E018-EE34-4D08-AAEC-9E31EFFAECB4}" type="pres">
      <dgm:prSet presAssocID="{705AE91B-7FF6-4B2E-B79A-9AB5E27B3A49}" presName="vert1" presStyleCnt="0"/>
      <dgm:spPr/>
    </dgm:pt>
    <dgm:pt modelId="{390169B2-055C-4CB8-8A04-67F70ADBA4AA}" type="pres">
      <dgm:prSet presAssocID="{A6D3A675-3C26-4F42-8AD4-4549F66AA6CD}" presName="thickLine" presStyleLbl="alignNode1" presStyleIdx="5" presStyleCnt="10"/>
      <dgm:spPr/>
    </dgm:pt>
    <dgm:pt modelId="{03921821-F981-4FCD-8505-0AA4A21B06FB}" type="pres">
      <dgm:prSet presAssocID="{A6D3A675-3C26-4F42-8AD4-4549F66AA6CD}" presName="horz1" presStyleCnt="0"/>
      <dgm:spPr/>
    </dgm:pt>
    <dgm:pt modelId="{95D7C945-7465-47FE-9CE2-B77A99D7C259}" type="pres">
      <dgm:prSet presAssocID="{A6D3A675-3C26-4F42-8AD4-4549F66AA6CD}" presName="tx1" presStyleLbl="revTx" presStyleIdx="5" presStyleCnt="10"/>
      <dgm:spPr/>
    </dgm:pt>
    <dgm:pt modelId="{EB6D580A-BC78-416D-8E28-064A325F4A0F}" type="pres">
      <dgm:prSet presAssocID="{A6D3A675-3C26-4F42-8AD4-4549F66AA6CD}" presName="vert1" presStyleCnt="0"/>
      <dgm:spPr/>
    </dgm:pt>
    <dgm:pt modelId="{EC06CE44-7657-43D6-A876-C21F872C2F15}" type="pres">
      <dgm:prSet presAssocID="{FFB7D227-1FB7-4CBC-ADB7-B563C42920E4}" presName="thickLine" presStyleLbl="alignNode1" presStyleIdx="6" presStyleCnt="10"/>
      <dgm:spPr/>
    </dgm:pt>
    <dgm:pt modelId="{64725F35-4E50-406C-96AA-D0A064D42DB3}" type="pres">
      <dgm:prSet presAssocID="{FFB7D227-1FB7-4CBC-ADB7-B563C42920E4}" presName="horz1" presStyleCnt="0"/>
      <dgm:spPr/>
    </dgm:pt>
    <dgm:pt modelId="{98486A47-A892-46EE-9B95-B5646CDC71AA}" type="pres">
      <dgm:prSet presAssocID="{FFB7D227-1FB7-4CBC-ADB7-B563C42920E4}" presName="tx1" presStyleLbl="revTx" presStyleIdx="6" presStyleCnt="10"/>
      <dgm:spPr/>
    </dgm:pt>
    <dgm:pt modelId="{C111344E-9E9D-4F06-B58C-A80B980A1A4F}" type="pres">
      <dgm:prSet presAssocID="{FFB7D227-1FB7-4CBC-ADB7-B563C42920E4}" presName="vert1" presStyleCnt="0"/>
      <dgm:spPr/>
    </dgm:pt>
    <dgm:pt modelId="{82E35623-3F74-403C-B1D7-D1B9BE675A91}" type="pres">
      <dgm:prSet presAssocID="{F9AC5401-ECCB-445D-8D64-5E04971EF5FF}" presName="thickLine" presStyleLbl="alignNode1" presStyleIdx="7" presStyleCnt="10"/>
      <dgm:spPr/>
    </dgm:pt>
    <dgm:pt modelId="{C7C6F842-9DC5-41C2-AA23-3E2375DB2004}" type="pres">
      <dgm:prSet presAssocID="{F9AC5401-ECCB-445D-8D64-5E04971EF5FF}" presName="horz1" presStyleCnt="0"/>
      <dgm:spPr/>
    </dgm:pt>
    <dgm:pt modelId="{D64FEE2D-EC9A-4006-A86A-3DF961C7BA14}" type="pres">
      <dgm:prSet presAssocID="{F9AC5401-ECCB-445D-8D64-5E04971EF5FF}" presName="tx1" presStyleLbl="revTx" presStyleIdx="7" presStyleCnt="10"/>
      <dgm:spPr/>
    </dgm:pt>
    <dgm:pt modelId="{F1F90880-543A-4936-B0AD-92058A332FFE}" type="pres">
      <dgm:prSet presAssocID="{F9AC5401-ECCB-445D-8D64-5E04971EF5FF}" presName="vert1" presStyleCnt="0"/>
      <dgm:spPr/>
    </dgm:pt>
    <dgm:pt modelId="{735482D2-FC6D-4A0E-B371-44CE3228F84A}" type="pres">
      <dgm:prSet presAssocID="{BB789F98-D6C0-4662-A16E-2A79F238161C}" presName="thickLine" presStyleLbl="alignNode1" presStyleIdx="8" presStyleCnt="10"/>
      <dgm:spPr/>
    </dgm:pt>
    <dgm:pt modelId="{5EC30BBA-15CC-43C0-A942-5B99C759E16B}" type="pres">
      <dgm:prSet presAssocID="{BB789F98-D6C0-4662-A16E-2A79F238161C}" presName="horz1" presStyleCnt="0"/>
      <dgm:spPr/>
    </dgm:pt>
    <dgm:pt modelId="{6CCF0640-4D40-4C1E-BF03-DE10B6B4567B}" type="pres">
      <dgm:prSet presAssocID="{BB789F98-D6C0-4662-A16E-2A79F238161C}" presName="tx1" presStyleLbl="revTx" presStyleIdx="8" presStyleCnt="10"/>
      <dgm:spPr/>
    </dgm:pt>
    <dgm:pt modelId="{A65AAACF-ADB3-45E6-8A49-0F8BD06E96CC}" type="pres">
      <dgm:prSet presAssocID="{BB789F98-D6C0-4662-A16E-2A79F238161C}" presName="vert1" presStyleCnt="0"/>
      <dgm:spPr/>
    </dgm:pt>
    <dgm:pt modelId="{462BE2C4-0F24-4866-9A97-755083965FDB}" type="pres">
      <dgm:prSet presAssocID="{87B13A10-3183-4428-BAED-049F60EF6A43}" presName="thickLine" presStyleLbl="alignNode1" presStyleIdx="9" presStyleCnt="10"/>
      <dgm:spPr/>
    </dgm:pt>
    <dgm:pt modelId="{CE29A5E1-F77C-4407-9ACF-9DEA65A008C0}" type="pres">
      <dgm:prSet presAssocID="{87B13A10-3183-4428-BAED-049F60EF6A43}" presName="horz1" presStyleCnt="0"/>
      <dgm:spPr/>
    </dgm:pt>
    <dgm:pt modelId="{B67C40B7-457D-4316-9393-63A9AE79DE30}" type="pres">
      <dgm:prSet presAssocID="{87B13A10-3183-4428-BAED-049F60EF6A43}" presName="tx1" presStyleLbl="revTx" presStyleIdx="9" presStyleCnt="10"/>
      <dgm:spPr/>
    </dgm:pt>
    <dgm:pt modelId="{F6348565-0697-4188-80B3-695F4E0FA240}" type="pres">
      <dgm:prSet presAssocID="{87B13A10-3183-4428-BAED-049F60EF6A43}" presName="vert1" presStyleCnt="0"/>
      <dgm:spPr/>
    </dgm:pt>
  </dgm:ptLst>
  <dgm:cxnLst>
    <dgm:cxn modelId="{016D8500-0A82-4F55-B32E-F24F3B3D6058}" type="presOf" srcId="{BB789F98-D6C0-4662-A16E-2A79F238161C}" destId="{6CCF0640-4D40-4C1E-BF03-DE10B6B4567B}" srcOrd="0" destOrd="0" presId="urn:microsoft.com/office/officeart/2008/layout/LinedList"/>
    <dgm:cxn modelId="{937B3C03-41EC-40F7-A8A0-178F85670EAC}" srcId="{5127AB60-5141-47AB-809F-024A9CBA0C45}" destId="{705AE91B-7FF6-4B2E-B79A-9AB5E27B3A49}" srcOrd="4" destOrd="0" parTransId="{68DD3F2E-B72B-42D7-A93E-ED5EAAC90024}" sibTransId="{4ED97074-00CA-4FF0-AC4E-AFE501EDDB69}"/>
    <dgm:cxn modelId="{CCDA3914-D4F9-44B6-9BD5-324FC2BCADD7}" type="presOf" srcId="{F51793C1-A6EC-41F0-9335-01FB1D19BEFF}" destId="{09249FDB-FB5E-4280-A8DC-93733B9F6A51}" srcOrd="0" destOrd="0" presId="urn:microsoft.com/office/officeart/2008/layout/LinedList"/>
    <dgm:cxn modelId="{F133B930-35CE-4F18-9CEB-7F5CF570EA1A}" srcId="{5127AB60-5141-47AB-809F-024A9CBA0C45}" destId="{87B13A10-3183-4428-BAED-049F60EF6A43}" srcOrd="9" destOrd="0" parTransId="{72E239AA-1C6F-48BB-8821-4A972DCB0AAF}" sibTransId="{8B1DBFD1-FB0D-442C-8943-7FDE763DDA69}"/>
    <dgm:cxn modelId="{E545B431-88E3-4160-8DE6-B64F0332A6CF}" type="presOf" srcId="{705AE91B-7FF6-4B2E-B79A-9AB5E27B3A49}" destId="{4113B056-74E7-47F8-BB49-C856BA694799}" srcOrd="0" destOrd="0" presId="urn:microsoft.com/office/officeart/2008/layout/LinedList"/>
    <dgm:cxn modelId="{D1FC4D5B-20A7-4D52-A95F-7A789D645092}" type="presOf" srcId="{21D34AD4-F97F-472C-93DA-F65829B675B9}" destId="{1FF57818-0401-44C1-9219-3C43D0E6F9CB}" srcOrd="0" destOrd="0" presId="urn:microsoft.com/office/officeart/2008/layout/LinedList"/>
    <dgm:cxn modelId="{C5A24348-53BB-4A6E-9510-2F918B845E67}" type="presOf" srcId="{5127AB60-5141-47AB-809F-024A9CBA0C45}" destId="{F5CFA31D-089A-43F7-8DCB-C980D9E83187}" srcOrd="0" destOrd="0" presId="urn:microsoft.com/office/officeart/2008/layout/LinedList"/>
    <dgm:cxn modelId="{5F27896A-A696-455C-8CA6-F28EE7E6F433}" srcId="{5127AB60-5141-47AB-809F-024A9CBA0C45}" destId="{FFB7D227-1FB7-4CBC-ADB7-B563C42920E4}" srcOrd="6" destOrd="0" parTransId="{5588FFAD-A6AC-4186-86DB-BAB33C784EEE}" sibTransId="{13EE95A7-B810-42A9-8EF2-130F7C962C1B}"/>
    <dgm:cxn modelId="{AD99564B-9C52-4CEE-81DD-80E57B3F1068}" srcId="{5127AB60-5141-47AB-809F-024A9CBA0C45}" destId="{F51793C1-A6EC-41F0-9335-01FB1D19BEFF}" srcOrd="0" destOrd="0" parTransId="{BB020DC5-60C3-4224-9F9D-BD14EDF24387}" sibTransId="{A5E80626-1A21-42A8-8DCE-BE43BDA4EC40}"/>
    <dgm:cxn modelId="{74643C73-FB56-4CE2-9D9C-5D6B19FC1C54}" srcId="{5127AB60-5141-47AB-809F-024A9CBA0C45}" destId="{BB789F98-D6C0-4662-A16E-2A79F238161C}" srcOrd="8" destOrd="0" parTransId="{92F71A88-C2A2-4D96-98AC-3343BE854EFB}" sibTransId="{7D3C2A3E-3BD3-48B5-BD14-999458CED5CC}"/>
    <dgm:cxn modelId="{9FBDBF55-899B-47D1-8A8F-13474BC2D72F}" type="presOf" srcId="{87B13A10-3183-4428-BAED-049F60EF6A43}" destId="{B67C40B7-457D-4316-9393-63A9AE79DE30}" srcOrd="0" destOrd="0" presId="urn:microsoft.com/office/officeart/2008/layout/LinedList"/>
    <dgm:cxn modelId="{3D07F17D-97EC-47B6-8687-C2E6E193E445}" type="presOf" srcId="{A6D3A675-3C26-4F42-8AD4-4549F66AA6CD}" destId="{95D7C945-7465-47FE-9CE2-B77A99D7C259}" srcOrd="0" destOrd="0" presId="urn:microsoft.com/office/officeart/2008/layout/LinedList"/>
    <dgm:cxn modelId="{8CC71C7F-8C3B-430E-8D5F-06EC1FA13A76}" srcId="{5127AB60-5141-47AB-809F-024A9CBA0C45}" destId="{F9AC5401-ECCB-445D-8D64-5E04971EF5FF}" srcOrd="7" destOrd="0" parTransId="{6A33026D-37C8-4973-97B0-6BDE7DCC0F34}" sibTransId="{9EE83CC9-2343-4D0F-AED7-5AEFFE70A8CE}"/>
    <dgm:cxn modelId="{C3934884-7BEA-4A63-9335-41C8C0904B7D}" srcId="{5127AB60-5141-47AB-809F-024A9CBA0C45}" destId="{92C959A8-42E9-47D9-B5EA-26619C9BC073}" srcOrd="1" destOrd="0" parTransId="{233D70BD-7F27-4220-903B-CBCCCB319563}" sibTransId="{F4AB5DE5-1CF9-477D-B1D0-38DF0B385D5F}"/>
    <dgm:cxn modelId="{A85A1890-A9E4-46DB-A4EC-019FD5B04267}" type="presOf" srcId="{92C959A8-42E9-47D9-B5EA-26619C9BC073}" destId="{FAE4C785-CF81-442C-9129-00363532ED35}" srcOrd="0" destOrd="0" presId="urn:microsoft.com/office/officeart/2008/layout/LinedList"/>
    <dgm:cxn modelId="{0FD56E93-00F2-47D4-8EBF-AED22F3C0F2B}" srcId="{5127AB60-5141-47AB-809F-024A9CBA0C45}" destId="{21D34AD4-F97F-472C-93DA-F65829B675B9}" srcOrd="2" destOrd="0" parTransId="{DC7377EE-9D29-4390-A559-9440E0EB4289}" sibTransId="{C20F2CE8-56F1-4AD5-8FEC-0F4BE3968E8B}"/>
    <dgm:cxn modelId="{AC274399-B444-4DF4-9A27-8315FB762B4C}" srcId="{5127AB60-5141-47AB-809F-024A9CBA0C45}" destId="{A6D3A675-3C26-4F42-8AD4-4549F66AA6CD}" srcOrd="5" destOrd="0" parTransId="{98F60737-A8B9-41AB-8223-DEB8A613A718}" sibTransId="{6F7DC69B-2095-4239-B615-00F74A8C534D}"/>
    <dgm:cxn modelId="{3E69E3A9-E29B-475B-9949-361A3617181C}" type="presOf" srcId="{F9AC5401-ECCB-445D-8D64-5E04971EF5FF}" destId="{D64FEE2D-EC9A-4006-A86A-3DF961C7BA14}" srcOrd="0" destOrd="0" presId="urn:microsoft.com/office/officeart/2008/layout/LinedList"/>
    <dgm:cxn modelId="{78D9FEC2-57E3-4947-8D77-2C55C5DC0849}" type="presOf" srcId="{FFB7D227-1FB7-4CBC-ADB7-B563C42920E4}" destId="{98486A47-A892-46EE-9B95-B5646CDC71AA}" srcOrd="0" destOrd="0" presId="urn:microsoft.com/office/officeart/2008/layout/LinedList"/>
    <dgm:cxn modelId="{AC8A0BD8-C783-4B29-98CF-6E2500B7559E}" type="presOf" srcId="{62AC0158-C213-4724-A4FE-AEBF14E5CDF1}" destId="{4352B3DC-1EF5-4647-BBF0-2C10B4EACF7F}" srcOrd="0" destOrd="0" presId="urn:microsoft.com/office/officeart/2008/layout/LinedList"/>
    <dgm:cxn modelId="{B7350DF1-E4F7-4C23-ABD1-9F04DE9E76B2}" srcId="{5127AB60-5141-47AB-809F-024A9CBA0C45}" destId="{62AC0158-C213-4724-A4FE-AEBF14E5CDF1}" srcOrd="3" destOrd="0" parTransId="{9452F282-699E-4861-AC2A-4362D91713DE}" sibTransId="{2A2C769D-A0C8-4C05-96C0-21FEC1698975}"/>
    <dgm:cxn modelId="{58CA2A77-1827-43DB-BC28-0A414AB91B43}" type="presParOf" srcId="{F5CFA31D-089A-43F7-8DCB-C980D9E83187}" destId="{82BC2164-34E0-4D44-9139-234E470750B0}" srcOrd="0" destOrd="0" presId="urn:microsoft.com/office/officeart/2008/layout/LinedList"/>
    <dgm:cxn modelId="{CFCC9D89-83F5-4A3B-B806-B12C709CB122}" type="presParOf" srcId="{F5CFA31D-089A-43F7-8DCB-C980D9E83187}" destId="{D148ADA8-5761-4E65-9086-104C053D6E0E}" srcOrd="1" destOrd="0" presId="urn:microsoft.com/office/officeart/2008/layout/LinedList"/>
    <dgm:cxn modelId="{2037DB9B-BF22-4FF3-A12D-9A5F21446728}" type="presParOf" srcId="{D148ADA8-5761-4E65-9086-104C053D6E0E}" destId="{09249FDB-FB5E-4280-A8DC-93733B9F6A51}" srcOrd="0" destOrd="0" presId="urn:microsoft.com/office/officeart/2008/layout/LinedList"/>
    <dgm:cxn modelId="{AB2A5A5B-3265-4FFD-A338-B4D1AA8D296B}" type="presParOf" srcId="{D148ADA8-5761-4E65-9086-104C053D6E0E}" destId="{B23EF3DB-F7E9-4318-ACC9-CD712C895764}" srcOrd="1" destOrd="0" presId="urn:microsoft.com/office/officeart/2008/layout/LinedList"/>
    <dgm:cxn modelId="{C5268A92-B4F8-4E61-BFC6-91C35E6C1E32}" type="presParOf" srcId="{F5CFA31D-089A-43F7-8DCB-C980D9E83187}" destId="{7B8C5576-80A3-4067-80E5-60D0EAA755E8}" srcOrd="2" destOrd="0" presId="urn:microsoft.com/office/officeart/2008/layout/LinedList"/>
    <dgm:cxn modelId="{BC29A102-A3B9-4D87-B40A-BFF08E7FC687}" type="presParOf" srcId="{F5CFA31D-089A-43F7-8DCB-C980D9E83187}" destId="{DC95ADE9-F7E4-4D28-AAA9-A92A1911894A}" srcOrd="3" destOrd="0" presId="urn:microsoft.com/office/officeart/2008/layout/LinedList"/>
    <dgm:cxn modelId="{990B4D66-C526-47B6-BC95-3E98DD9749B1}" type="presParOf" srcId="{DC95ADE9-F7E4-4D28-AAA9-A92A1911894A}" destId="{FAE4C785-CF81-442C-9129-00363532ED35}" srcOrd="0" destOrd="0" presId="urn:microsoft.com/office/officeart/2008/layout/LinedList"/>
    <dgm:cxn modelId="{7F2869C8-7782-4CF4-96B7-E6E6DEB1D51E}" type="presParOf" srcId="{DC95ADE9-F7E4-4D28-AAA9-A92A1911894A}" destId="{003976B4-F23C-4DE1-A3F3-63F9434751CC}" srcOrd="1" destOrd="0" presId="urn:microsoft.com/office/officeart/2008/layout/LinedList"/>
    <dgm:cxn modelId="{40792318-CA87-4133-9987-25E4DBA8E9FB}" type="presParOf" srcId="{F5CFA31D-089A-43F7-8DCB-C980D9E83187}" destId="{66158B1E-DFAC-4520-AC08-D97611DD3769}" srcOrd="4" destOrd="0" presId="urn:microsoft.com/office/officeart/2008/layout/LinedList"/>
    <dgm:cxn modelId="{C6E57AE7-9AC7-404B-9171-53C6DAF0D9CC}" type="presParOf" srcId="{F5CFA31D-089A-43F7-8DCB-C980D9E83187}" destId="{0D01B566-859B-46A7-A226-0B02068187CB}" srcOrd="5" destOrd="0" presId="urn:microsoft.com/office/officeart/2008/layout/LinedList"/>
    <dgm:cxn modelId="{FEAA139A-0169-41A8-878C-AC14C632F9B0}" type="presParOf" srcId="{0D01B566-859B-46A7-A226-0B02068187CB}" destId="{1FF57818-0401-44C1-9219-3C43D0E6F9CB}" srcOrd="0" destOrd="0" presId="urn:microsoft.com/office/officeart/2008/layout/LinedList"/>
    <dgm:cxn modelId="{457C7826-5D0A-4D2D-A92E-312477479F23}" type="presParOf" srcId="{0D01B566-859B-46A7-A226-0B02068187CB}" destId="{C019BB12-7C10-4E6F-8B7A-78A8CC8951D3}" srcOrd="1" destOrd="0" presId="urn:microsoft.com/office/officeart/2008/layout/LinedList"/>
    <dgm:cxn modelId="{6EC14F09-0494-422C-BFFA-ABA4316A8CAF}" type="presParOf" srcId="{F5CFA31D-089A-43F7-8DCB-C980D9E83187}" destId="{762DB393-91EB-471E-996B-6900D56D4B02}" srcOrd="6" destOrd="0" presId="urn:microsoft.com/office/officeart/2008/layout/LinedList"/>
    <dgm:cxn modelId="{8DAB4D55-C652-4D5D-91C9-674B79D455EE}" type="presParOf" srcId="{F5CFA31D-089A-43F7-8DCB-C980D9E83187}" destId="{AA81B614-43C8-41D4-BA4E-2C93D42413A6}" srcOrd="7" destOrd="0" presId="urn:microsoft.com/office/officeart/2008/layout/LinedList"/>
    <dgm:cxn modelId="{5515AF08-6D6E-4FC4-986F-CB5F13CA62E2}" type="presParOf" srcId="{AA81B614-43C8-41D4-BA4E-2C93D42413A6}" destId="{4352B3DC-1EF5-4647-BBF0-2C10B4EACF7F}" srcOrd="0" destOrd="0" presId="urn:microsoft.com/office/officeart/2008/layout/LinedList"/>
    <dgm:cxn modelId="{040FA49A-F9C7-4CC8-AF85-367CF1017929}" type="presParOf" srcId="{AA81B614-43C8-41D4-BA4E-2C93D42413A6}" destId="{5B300499-B50C-4625-B636-DBAAD70CE300}" srcOrd="1" destOrd="0" presId="urn:microsoft.com/office/officeart/2008/layout/LinedList"/>
    <dgm:cxn modelId="{82F4A66E-0103-4713-85D9-2F689AB189E3}" type="presParOf" srcId="{F5CFA31D-089A-43F7-8DCB-C980D9E83187}" destId="{532B895D-4F32-46F1-A91A-0BEF8D38042F}" srcOrd="8" destOrd="0" presId="urn:microsoft.com/office/officeart/2008/layout/LinedList"/>
    <dgm:cxn modelId="{8AB74493-B418-4A93-9F25-A300DF747F3C}" type="presParOf" srcId="{F5CFA31D-089A-43F7-8DCB-C980D9E83187}" destId="{0CF4DE24-B9F5-4F61-999B-E832E2AF1B63}" srcOrd="9" destOrd="0" presId="urn:microsoft.com/office/officeart/2008/layout/LinedList"/>
    <dgm:cxn modelId="{F08AE4B9-0902-4AB7-9E6B-020ED77C37B7}" type="presParOf" srcId="{0CF4DE24-B9F5-4F61-999B-E832E2AF1B63}" destId="{4113B056-74E7-47F8-BB49-C856BA694799}" srcOrd="0" destOrd="0" presId="urn:microsoft.com/office/officeart/2008/layout/LinedList"/>
    <dgm:cxn modelId="{4AE34467-7001-4423-A6C8-2D5996F0A555}" type="presParOf" srcId="{0CF4DE24-B9F5-4F61-999B-E832E2AF1B63}" destId="{ECA2E018-EE34-4D08-AAEC-9E31EFFAECB4}" srcOrd="1" destOrd="0" presId="urn:microsoft.com/office/officeart/2008/layout/LinedList"/>
    <dgm:cxn modelId="{586E379E-83B2-4E0F-82C0-E379322FDDBC}" type="presParOf" srcId="{F5CFA31D-089A-43F7-8DCB-C980D9E83187}" destId="{390169B2-055C-4CB8-8A04-67F70ADBA4AA}" srcOrd="10" destOrd="0" presId="urn:microsoft.com/office/officeart/2008/layout/LinedList"/>
    <dgm:cxn modelId="{FA71C0B3-307D-4A52-95C6-65E915CB1F08}" type="presParOf" srcId="{F5CFA31D-089A-43F7-8DCB-C980D9E83187}" destId="{03921821-F981-4FCD-8505-0AA4A21B06FB}" srcOrd="11" destOrd="0" presId="urn:microsoft.com/office/officeart/2008/layout/LinedList"/>
    <dgm:cxn modelId="{8F553783-5217-4DCE-8C07-787A68AA4987}" type="presParOf" srcId="{03921821-F981-4FCD-8505-0AA4A21B06FB}" destId="{95D7C945-7465-47FE-9CE2-B77A99D7C259}" srcOrd="0" destOrd="0" presId="urn:microsoft.com/office/officeart/2008/layout/LinedList"/>
    <dgm:cxn modelId="{B21AA251-7EA1-4056-B625-4439EFF9DF8B}" type="presParOf" srcId="{03921821-F981-4FCD-8505-0AA4A21B06FB}" destId="{EB6D580A-BC78-416D-8E28-064A325F4A0F}" srcOrd="1" destOrd="0" presId="urn:microsoft.com/office/officeart/2008/layout/LinedList"/>
    <dgm:cxn modelId="{06B027E5-CD4E-4F7E-BD8D-5FBB848C3010}" type="presParOf" srcId="{F5CFA31D-089A-43F7-8DCB-C980D9E83187}" destId="{EC06CE44-7657-43D6-A876-C21F872C2F15}" srcOrd="12" destOrd="0" presId="urn:microsoft.com/office/officeart/2008/layout/LinedList"/>
    <dgm:cxn modelId="{C3CCD1CE-9D73-481F-97BB-D95E9999A804}" type="presParOf" srcId="{F5CFA31D-089A-43F7-8DCB-C980D9E83187}" destId="{64725F35-4E50-406C-96AA-D0A064D42DB3}" srcOrd="13" destOrd="0" presId="urn:microsoft.com/office/officeart/2008/layout/LinedList"/>
    <dgm:cxn modelId="{D283C3FB-451B-4E10-BCAB-452D5913BD6C}" type="presParOf" srcId="{64725F35-4E50-406C-96AA-D0A064D42DB3}" destId="{98486A47-A892-46EE-9B95-B5646CDC71AA}" srcOrd="0" destOrd="0" presId="urn:microsoft.com/office/officeart/2008/layout/LinedList"/>
    <dgm:cxn modelId="{0513AF09-323C-41B2-9475-7C17025194C2}" type="presParOf" srcId="{64725F35-4E50-406C-96AA-D0A064D42DB3}" destId="{C111344E-9E9D-4F06-B58C-A80B980A1A4F}" srcOrd="1" destOrd="0" presId="urn:microsoft.com/office/officeart/2008/layout/LinedList"/>
    <dgm:cxn modelId="{A54ECC74-671E-4568-AEFB-AA7FF6E3D7A0}" type="presParOf" srcId="{F5CFA31D-089A-43F7-8DCB-C980D9E83187}" destId="{82E35623-3F74-403C-B1D7-D1B9BE675A91}" srcOrd="14" destOrd="0" presId="urn:microsoft.com/office/officeart/2008/layout/LinedList"/>
    <dgm:cxn modelId="{CCBF5ECB-E003-4C15-AAE3-B815BD1B5C51}" type="presParOf" srcId="{F5CFA31D-089A-43F7-8DCB-C980D9E83187}" destId="{C7C6F842-9DC5-41C2-AA23-3E2375DB2004}" srcOrd="15" destOrd="0" presId="urn:microsoft.com/office/officeart/2008/layout/LinedList"/>
    <dgm:cxn modelId="{B5C5BC3A-14BE-4D43-842A-4D70294CD62F}" type="presParOf" srcId="{C7C6F842-9DC5-41C2-AA23-3E2375DB2004}" destId="{D64FEE2D-EC9A-4006-A86A-3DF961C7BA14}" srcOrd="0" destOrd="0" presId="urn:microsoft.com/office/officeart/2008/layout/LinedList"/>
    <dgm:cxn modelId="{BB1F26D4-0580-4A7C-A0D5-A23110DFA284}" type="presParOf" srcId="{C7C6F842-9DC5-41C2-AA23-3E2375DB2004}" destId="{F1F90880-543A-4936-B0AD-92058A332FFE}" srcOrd="1" destOrd="0" presId="urn:microsoft.com/office/officeart/2008/layout/LinedList"/>
    <dgm:cxn modelId="{F1A7F66E-ED3B-4B0D-97C5-3771D1DE99F3}" type="presParOf" srcId="{F5CFA31D-089A-43F7-8DCB-C980D9E83187}" destId="{735482D2-FC6D-4A0E-B371-44CE3228F84A}" srcOrd="16" destOrd="0" presId="urn:microsoft.com/office/officeart/2008/layout/LinedList"/>
    <dgm:cxn modelId="{531969F3-64B0-41B5-8503-CFA140FED572}" type="presParOf" srcId="{F5CFA31D-089A-43F7-8DCB-C980D9E83187}" destId="{5EC30BBA-15CC-43C0-A942-5B99C759E16B}" srcOrd="17" destOrd="0" presId="urn:microsoft.com/office/officeart/2008/layout/LinedList"/>
    <dgm:cxn modelId="{0AB4F795-36FA-4DBC-89B5-3AFA4DE0F8F4}" type="presParOf" srcId="{5EC30BBA-15CC-43C0-A942-5B99C759E16B}" destId="{6CCF0640-4D40-4C1E-BF03-DE10B6B4567B}" srcOrd="0" destOrd="0" presId="urn:microsoft.com/office/officeart/2008/layout/LinedList"/>
    <dgm:cxn modelId="{53D53AFA-28FD-40F5-8E6C-28A6F01660F5}" type="presParOf" srcId="{5EC30BBA-15CC-43C0-A942-5B99C759E16B}" destId="{A65AAACF-ADB3-45E6-8A49-0F8BD06E96CC}" srcOrd="1" destOrd="0" presId="urn:microsoft.com/office/officeart/2008/layout/LinedList"/>
    <dgm:cxn modelId="{855516E6-5F8E-421D-92E0-4884C35261CB}" type="presParOf" srcId="{F5CFA31D-089A-43F7-8DCB-C980D9E83187}" destId="{462BE2C4-0F24-4866-9A97-755083965FDB}" srcOrd="18" destOrd="0" presId="urn:microsoft.com/office/officeart/2008/layout/LinedList"/>
    <dgm:cxn modelId="{22895119-AA47-44B9-B3A4-4A783EA2FB5C}" type="presParOf" srcId="{F5CFA31D-089A-43F7-8DCB-C980D9E83187}" destId="{CE29A5E1-F77C-4407-9ACF-9DEA65A008C0}" srcOrd="19" destOrd="0" presId="urn:microsoft.com/office/officeart/2008/layout/LinedList"/>
    <dgm:cxn modelId="{AC3CD79D-4092-43ED-8815-213FA0627866}" type="presParOf" srcId="{CE29A5E1-F77C-4407-9ACF-9DEA65A008C0}" destId="{B67C40B7-457D-4316-9393-63A9AE79DE30}" srcOrd="0" destOrd="0" presId="urn:microsoft.com/office/officeart/2008/layout/LinedList"/>
    <dgm:cxn modelId="{5B4F8379-E01C-49BC-8865-9200D3F8B607}" type="presParOf" srcId="{CE29A5E1-F77C-4407-9ACF-9DEA65A008C0}" destId="{F6348565-0697-4188-80B3-695F4E0FA24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97B9A5-7A34-4731-8215-4B0E3CF9F617}" type="doc">
      <dgm:prSet loTypeId="urn:microsoft.com/office/officeart/2005/8/layout/vList2" loCatId="list" qsTypeId="urn:microsoft.com/office/officeart/2009/2/quickstyle/3d8" qsCatId="3D" csTypeId="urn:microsoft.com/office/officeart/2005/8/colors/accent1_2" csCatId="accent1"/>
      <dgm:spPr/>
      <dgm:t>
        <a:bodyPr/>
        <a:lstStyle/>
        <a:p>
          <a:endParaRPr lang="en-US"/>
        </a:p>
      </dgm:t>
    </dgm:pt>
    <dgm:pt modelId="{F3E844EF-F88B-40E6-B632-00F90358962E}">
      <dgm:prSet/>
      <dgm:spPr/>
      <dgm:t>
        <a:bodyPr/>
        <a:lstStyle/>
        <a:p>
          <a:r>
            <a:rPr lang="en-US"/>
            <a:t>2023 GFG District Incentive Plan</a:t>
          </a:r>
        </a:p>
      </dgm:t>
    </dgm:pt>
    <dgm:pt modelId="{5DA93405-59BF-4AF9-BBB6-C2CDB58B3C21}" type="parTrans" cxnId="{42337A21-C3E2-4E0F-ACD1-5BB0D2EC1DEB}">
      <dgm:prSet/>
      <dgm:spPr/>
      <dgm:t>
        <a:bodyPr/>
        <a:lstStyle/>
        <a:p>
          <a:endParaRPr lang="en-US"/>
        </a:p>
      </dgm:t>
    </dgm:pt>
    <dgm:pt modelId="{B20690F8-765F-4C66-AB66-A96044F79BF5}" type="sibTrans" cxnId="{42337A21-C3E2-4E0F-ACD1-5BB0D2EC1DEB}">
      <dgm:prSet/>
      <dgm:spPr/>
      <dgm:t>
        <a:bodyPr/>
        <a:lstStyle/>
        <a:p>
          <a:endParaRPr lang="en-US"/>
        </a:p>
      </dgm:t>
    </dgm:pt>
    <dgm:pt modelId="{F3014885-DFE8-44E5-B766-D1B17B30D5E2}" type="pres">
      <dgm:prSet presAssocID="{4D97B9A5-7A34-4731-8215-4B0E3CF9F617}" presName="linear" presStyleCnt="0">
        <dgm:presLayoutVars>
          <dgm:animLvl val="lvl"/>
          <dgm:resizeHandles val="exact"/>
        </dgm:presLayoutVars>
      </dgm:prSet>
      <dgm:spPr/>
    </dgm:pt>
    <dgm:pt modelId="{77D948FA-2588-4144-AD84-2920FCFBF524}" type="pres">
      <dgm:prSet presAssocID="{F3E844EF-F88B-40E6-B632-00F90358962E}" presName="parentText" presStyleLbl="node1" presStyleIdx="0" presStyleCnt="1">
        <dgm:presLayoutVars>
          <dgm:chMax val="0"/>
          <dgm:bulletEnabled val="1"/>
        </dgm:presLayoutVars>
      </dgm:prSet>
      <dgm:spPr/>
    </dgm:pt>
  </dgm:ptLst>
  <dgm:cxnLst>
    <dgm:cxn modelId="{42337A21-C3E2-4E0F-ACD1-5BB0D2EC1DEB}" srcId="{4D97B9A5-7A34-4731-8215-4B0E3CF9F617}" destId="{F3E844EF-F88B-40E6-B632-00F90358962E}" srcOrd="0" destOrd="0" parTransId="{5DA93405-59BF-4AF9-BBB6-C2CDB58B3C21}" sibTransId="{B20690F8-765F-4C66-AB66-A96044F79BF5}"/>
    <dgm:cxn modelId="{34D45951-99A9-40F3-92AD-8D19C16A51A8}" type="presOf" srcId="{F3E844EF-F88B-40E6-B632-00F90358962E}" destId="{77D948FA-2588-4144-AD84-2920FCFBF524}" srcOrd="0" destOrd="0" presId="urn:microsoft.com/office/officeart/2005/8/layout/vList2"/>
    <dgm:cxn modelId="{FB80F459-AE56-4D2B-BA1D-BCDCD8873CCD}" type="presOf" srcId="{4D97B9A5-7A34-4731-8215-4B0E3CF9F617}" destId="{F3014885-DFE8-44E5-B766-D1B17B30D5E2}" srcOrd="0" destOrd="0" presId="urn:microsoft.com/office/officeart/2005/8/layout/vList2"/>
    <dgm:cxn modelId="{8F70C387-FEA4-4A21-B1EF-4F4D89489D27}" type="presParOf" srcId="{F3014885-DFE8-44E5-B766-D1B17B30D5E2}" destId="{77D948FA-2588-4144-AD84-2920FCFBF52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C2164-34E0-4D44-9139-234E470750B0}">
      <dsp:nvSpPr>
        <dsp:cNvPr id="0" name=""/>
        <dsp:cNvSpPr/>
      </dsp:nvSpPr>
      <dsp:spPr>
        <a:xfrm>
          <a:off x="0" y="624"/>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49FDB-FB5E-4280-A8DC-93733B9F6A51}">
      <dsp:nvSpPr>
        <dsp:cNvPr id="0" name=""/>
        <dsp:cNvSpPr/>
      </dsp:nvSpPr>
      <dsp:spPr>
        <a:xfrm>
          <a:off x="0" y="624"/>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Welcome – Donnie Gentry</a:t>
          </a:r>
          <a:endParaRPr lang="en-US" sz="1600" kern="1200" baseline="0"/>
        </a:p>
      </dsp:txBody>
      <dsp:txXfrm>
        <a:off x="0" y="624"/>
        <a:ext cx="4571979" cy="511328"/>
      </dsp:txXfrm>
    </dsp:sp>
    <dsp:sp modelId="{7B8C5576-80A3-4067-80E5-60D0EAA755E8}">
      <dsp:nvSpPr>
        <dsp:cNvPr id="0" name=""/>
        <dsp:cNvSpPr/>
      </dsp:nvSpPr>
      <dsp:spPr>
        <a:xfrm>
          <a:off x="0" y="389264"/>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4C785-CF81-442C-9129-00363532ED35}">
      <dsp:nvSpPr>
        <dsp:cNvPr id="0" name=""/>
        <dsp:cNvSpPr/>
      </dsp:nvSpPr>
      <dsp:spPr>
        <a:xfrm>
          <a:off x="0" y="389264"/>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School Health Insurance Update / Legislative Update    – Todd Schneider, Director Region 7 ESC</a:t>
          </a:r>
          <a:endParaRPr lang="en-US" sz="1600" kern="1200" baseline="0"/>
        </a:p>
      </dsp:txBody>
      <dsp:txXfrm>
        <a:off x="0" y="389264"/>
        <a:ext cx="4571979" cy="511328"/>
      </dsp:txXfrm>
    </dsp:sp>
    <dsp:sp modelId="{66158B1E-DFAC-4520-AC08-D97611DD3769}">
      <dsp:nvSpPr>
        <dsp:cNvPr id="0" name=""/>
        <dsp:cNvSpPr/>
      </dsp:nvSpPr>
      <dsp:spPr>
        <a:xfrm>
          <a:off x="0" y="1061595"/>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F57818-0401-44C1-9219-3C43D0E6F9CB}">
      <dsp:nvSpPr>
        <dsp:cNvPr id="0" name=""/>
        <dsp:cNvSpPr/>
      </dsp:nvSpPr>
      <dsp:spPr>
        <a:xfrm>
          <a:off x="0" y="1023281"/>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It’s a numbers game.-Chad Gentry</a:t>
          </a:r>
        </a:p>
      </dsp:txBody>
      <dsp:txXfrm>
        <a:off x="0" y="1023281"/>
        <a:ext cx="4571979" cy="511328"/>
      </dsp:txXfrm>
    </dsp:sp>
    <dsp:sp modelId="{762DB393-91EB-471E-996B-6900D56D4B02}">
      <dsp:nvSpPr>
        <dsp:cNvPr id="0" name=""/>
        <dsp:cNvSpPr/>
      </dsp:nvSpPr>
      <dsp:spPr>
        <a:xfrm>
          <a:off x="0" y="1534609"/>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52B3DC-1EF5-4647-BBF0-2C10B4EACF7F}">
      <dsp:nvSpPr>
        <dsp:cNvPr id="0" name=""/>
        <dsp:cNvSpPr/>
      </dsp:nvSpPr>
      <dsp:spPr>
        <a:xfrm>
          <a:off x="0" y="1534609"/>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Financial Literacy –Tony Betancourt &amp; Tyler Daniels </a:t>
          </a:r>
          <a:endParaRPr lang="en-US" sz="1600" kern="1200" baseline="0"/>
        </a:p>
      </dsp:txBody>
      <dsp:txXfrm>
        <a:off x="0" y="1534609"/>
        <a:ext cx="4571979" cy="511328"/>
      </dsp:txXfrm>
    </dsp:sp>
    <dsp:sp modelId="{532B895D-4F32-46F1-A91A-0BEF8D38042F}">
      <dsp:nvSpPr>
        <dsp:cNvPr id="0" name=""/>
        <dsp:cNvSpPr/>
      </dsp:nvSpPr>
      <dsp:spPr>
        <a:xfrm>
          <a:off x="0" y="2045938"/>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13B056-74E7-47F8-BB49-C856BA694799}">
      <dsp:nvSpPr>
        <dsp:cNvPr id="0" name=""/>
        <dsp:cNvSpPr/>
      </dsp:nvSpPr>
      <dsp:spPr>
        <a:xfrm>
          <a:off x="0" y="2045938"/>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Product Updates – Matt Jones</a:t>
          </a:r>
        </a:p>
        <a:p>
          <a:pPr marL="0" lvl="0" indent="0" algn="l" defTabSz="711200">
            <a:lnSpc>
              <a:spcPct val="90000"/>
            </a:lnSpc>
            <a:spcBef>
              <a:spcPct val="0"/>
            </a:spcBef>
            <a:spcAft>
              <a:spcPct val="35000"/>
            </a:spcAft>
            <a:buNone/>
          </a:pPr>
          <a:endParaRPr lang="en-US" sz="1600" b="1" kern="1200" baseline="0"/>
        </a:p>
        <a:p>
          <a:pPr marL="0" lvl="0" indent="0" algn="l" defTabSz="711200">
            <a:lnSpc>
              <a:spcPct val="90000"/>
            </a:lnSpc>
            <a:spcBef>
              <a:spcPct val="0"/>
            </a:spcBef>
            <a:spcAft>
              <a:spcPct val="35000"/>
            </a:spcAft>
            <a:buNone/>
          </a:pPr>
          <a:endParaRPr lang="en-US" sz="1600" b="1" kern="1200" baseline="0"/>
        </a:p>
        <a:p>
          <a:pPr marL="0" lvl="0" indent="0" algn="l" defTabSz="711200">
            <a:lnSpc>
              <a:spcPct val="90000"/>
            </a:lnSpc>
            <a:spcBef>
              <a:spcPct val="0"/>
            </a:spcBef>
            <a:spcAft>
              <a:spcPct val="35000"/>
            </a:spcAft>
            <a:buNone/>
          </a:pPr>
          <a:endParaRPr lang="en-US" sz="1600" b="1" kern="1200" baseline="0"/>
        </a:p>
        <a:p>
          <a:pPr marL="0" lvl="0" indent="0" algn="l" defTabSz="711200">
            <a:lnSpc>
              <a:spcPct val="90000"/>
            </a:lnSpc>
            <a:spcBef>
              <a:spcPct val="0"/>
            </a:spcBef>
            <a:spcAft>
              <a:spcPct val="35000"/>
            </a:spcAft>
            <a:buNone/>
          </a:pPr>
          <a:endParaRPr lang="en-US" sz="1600" kern="1200" baseline="0"/>
        </a:p>
      </dsp:txBody>
      <dsp:txXfrm>
        <a:off x="0" y="2045938"/>
        <a:ext cx="4571979" cy="511328"/>
      </dsp:txXfrm>
    </dsp:sp>
    <dsp:sp modelId="{390169B2-055C-4CB8-8A04-67F70ADBA4AA}">
      <dsp:nvSpPr>
        <dsp:cNvPr id="0" name=""/>
        <dsp:cNvSpPr/>
      </dsp:nvSpPr>
      <dsp:spPr>
        <a:xfrm>
          <a:off x="0" y="2557266"/>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D7C945-7465-47FE-9CE2-B77A99D7C259}">
      <dsp:nvSpPr>
        <dsp:cNvPr id="0" name=""/>
        <dsp:cNvSpPr/>
      </dsp:nvSpPr>
      <dsp:spPr>
        <a:xfrm>
          <a:off x="0" y="2557267"/>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Break!</a:t>
          </a:r>
          <a:endParaRPr lang="en-US" sz="1600" kern="1200" baseline="0"/>
        </a:p>
      </dsp:txBody>
      <dsp:txXfrm>
        <a:off x="0" y="2557267"/>
        <a:ext cx="4571979" cy="511328"/>
      </dsp:txXfrm>
    </dsp:sp>
    <dsp:sp modelId="{EC06CE44-7657-43D6-A876-C21F872C2F15}">
      <dsp:nvSpPr>
        <dsp:cNvPr id="0" name=""/>
        <dsp:cNvSpPr/>
      </dsp:nvSpPr>
      <dsp:spPr>
        <a:xfrm>
          <a:off x="0" y="3068595"/>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86A47-A892-46EE-9B95-B5646CDC71AA}">
      <dsp:nvSpPr>
        <dsp:cNvPr id="0" name=""/>
        <dsp:cNvSpPr/>
      </dsp:nvSpPr>
      <dsp:spPr>
        <a:xfrm>
          <a:off x="0" y="3068595"/>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Enrollment Strategy 2023 – Clint Thurman</a:t>
          </a:r>
          <a:endParaRPr lang="en-US" sz="1600" kern="1200" baseline="0"/>
        </a:p>
      </dsp:txBody>
      <dsp:txXfrm>
        <a:off x="0" y="3068595"/>
        <a:ext cx="4571979" cy="511328"/>
      </dsp:txXfrm>
    </dsp:sp>
    <dsp:sp modelId="{82E35623-3F74-403C-B1D7-D1B9BE675A91}">
      <dsp:nvSpPr>
        <dsp:cNvPr id="0" name=""/>
        <dsp:cNvSpPr/>
      </dsp:nvSpPr>
      <dsp:spPr>
        <a:xfrm>
          <a:off x="0" y="3579924"/>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FEE2D-EC9A-4006-A86A-3DF961C7BA14}">
      <dsp:nvSpPr>
        <dsp:cNvPr id="0" name=""/>
        <dsp:cNvSpPr/>
      </dsp:nvSpPr>
      <dsp:spPr>
        <a:xfrm>
          <a:off x="0" y="3579924"/>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Guardian Products – Kaley Doherty</a:t>
          </a:r>
          <a:endParaRPr lang="en-US" sz="1600" kern="1200" baseline="0"/>
        </a:p>
      </dsp:txBody>
      <dsp:txXfrm>
        <a:off x="0" y="3579924"/>
        <a:ext cx="4571979" cy="511328"/>
      </dsp:txXfrm>
    </dsp:sp>
    <dsp:sp modelId="{735482D2-FC6D-4A0E-B371-44CE3228F84A}">
      <dsp:nvSpPr>
        <dsp:cNvPr id="0" name=""/>
        <dsp:cNvSpPr/>
      </dsp:nvSpPr>
      <dsp:spPr>
        <a:xfrm>
          <a:off x="0" y="4091252"/>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CF0640-4D40-4C1E-BF03-DE10B6B4567B}">
      <dsp:nvSpPr>
        <dsp:cNvPr id="0" name=""/>
        <dsp:cNvSpPr/>
      </dsp:nvSpPr>
      <dsp:spPr>
        <a:xfrm>
          <a:off x="0" y="4091252"/>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Medicare Consulting – Carolyn Rimbey</a:t>
          </a:r>
          <a:endParaRPr lang="en-US" sz="1600" kern="1200" baseline="0"/>
        </a:p>
      </dsp:txBody>
      <dsp:txXfrm>
        <a:off x="0" y="4091252"/>
        <a:ext cx="4571979" cy="511328"/>
      </dsp:txXfrm>
    </dsp:sp>
    <dsp:sp modelId="{462BE2C4-0F24-4866-9A97-755083965FDB}">
      <dsp:nvSpPr>
        <dsp:cNvPr id="0" name=""/>
        <dsp:cNvSpPr/>
      </dsp:nvSpPr>
      <dsp:spPr>
        <a:xfrm>
          <a:off x="0" y="4602581"/>
          <a:ext cx="4571979"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C40B7-457D-4316-9393-63A9AE79DE30}">
      <dsp:nvSpPr>
        <dsp:cNvPr id="0" name=""/>
        <dsp:cNvSpPr/>
      </dsp:nvSpPr>
      <dsp:spPr>
        <a:xfrm>
          <a:off x="0" y="4602581"/>
          <a:ext cx="4571979" cy="5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Athletic Insurance – Donnie Gentry</a:t>
          </a:r>
        </a:p>
      </dsp:txBody>
      <dsp:txXfrm>
        <a:off x="0" y="4602581"/>
        <a:ext cx="4571979" cy="511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948FA-2588-4144-AD84-2920FCFBF524}">
      <dsp:nvSpPr>
        <dsp:cNvPr id="0" name=""/>
        <dsp:cNvSpPr/>
      </dsp:nvSpPr>
      <dsp:spPr>
        <a:xfrm>
          <a:off x="0" y="44514"/>
          <a:ext cx="3614166" cy="1392299"/>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2023 GFG District Incentive Plan</a:t>
          </a:r>
        </a:p>
      </dsp:txBody>
      <dsp:txXfrm>
        <a:off x="67966" y="112480"/>
        <a:ext cx="3478234" cy="125636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981D356C-880B-423A-BCD1-E4A2926FF612}" type="datetimeFigureOut">
              <a:rPr lang="en-US" smtClean="0"/>
              <a:pPr/>
              <a:t>3/31/2023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3AD43A3-6DC3-40EB-BE11-FE4778C61E30}" type="slidenum">
              <a:rPr lang="en-US" smtClean="0"/>
              <a:pPr/>
              <a:t>‹#›</a:t>
            </a:fld>
            <a:endParaRPr lang="en-US"/>
          </a:p>
        </p:txBody>
      </p:sp>
    </p:spTree>
    <p:extLst>
      <p:ext uri="{BB962C8B-B14F-4D97-AF65-F5344CB8AC3E}">
        <p14:creationId xmlns:p14="http://schemas.microsoft.com/office/powerpoint/2010/main" val="83007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D43A3-6DC3-40EB-BE11-FE4778C61E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06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We can either ignore the responsibility we have as leaders and push each employee to seek out financial literacy on their own.  Or we identify key markers and shine light on what our employees need to be thinking about as they prepare for their future.  So what do we do?  Pretty simple really, we:</a:t>
            </a:r>
          </a:p>
          <a:p>
            <a:pPr marL="238115" indent="-238115">
              <a:buAutoNum type="arabicPeriod"/>
            </a:pPr>
            <a:r>
              <a:rPr lang="en-US"/>
              <a:t>Lead by setting markers (not to different than we do for attendance and academic rigor)</a:t>
            </a:r>
          </a:p>
          <a:p>
            <a:pPr marL="714345" lvl="1" indent="-238115">
              <a:buAutoNum type="arabicPeriod"/>
            </a:pPr>
            <a:r>
              <a:rPr lang="en-US"/>
              <a:t>- starting with community effects – and how healthy a local economy can be if its largest employer (likely you) is retiring out healthy citizens (tax revenues, spending, housing price stability that leads to higher tax revenues for the ISD etc. etc.)</a:t>
            </a:r>
          </a:p>
          <a:p>
            <a:pPr marL="714345" lvl="1" indent="-238115">
              <a:buAutoNum type="arabicPeriod"/>
            </a:pPr>
            <a:r>
              <a:rPr lang="en-US"/>
              <a:t>We put a specific target out there to double participation in retirement plans (national avg is 21% in K12 versus closer to 80% in corporate world 401ks)</a:t>
            </a:r>
          </a:p>
          <a:p>
            <a:pPr marL="476230" lvl="1"/>
            <a:r>
              <a:rPr lang="en-US"/>
              <a:t>Second:</a:t>
            </a:r>
          </a:p>
          <a:p>
            <a:pPr marL="476230" lvl="1"/>
            <a:r>
              <a:rPr lang="en-US"/>
              <a:t>We provide information that’s relevant to our employees.  Things that matter to them.  Not generic stuff.  But stuff that centers around TRS, Social Security, Planning for Secondary Education, eliminating debt and of course retirement planning</a:t>
            </a:r>
          </a:p>
          <a:p>
            <a:pPr marL="476230" lvl="1"/>
            <a:endParaRPr lang="en-US"/>
          </a:p>
          <a:p>
            <a:pPr marL="476230" lvl="1"/>
            <a:r>
              <a:rPr lang="en-US"/>
              <a:t>And last but not least, we need to meet people where they’re at.  And that means being available onsite consistently for one on one questions.  And it also means providing the ability to enroll in your group plans online, in the middle of night any day of the year.  Not just once or twice a year when an enrollment window comes around.  </a:t>
            </a:r>
          </a:p>
          <a:p>
            <a:pPr marL="476230" lvl="1"/>
            <a:endParaRPr lang="en-US"/>
          </a:p>
          <a:p>
            <a:pPr marL="476230" lvl="1"/>
            <a:r>
              <a:rPr lang="en-US"/>
              <a:t>With a clear upgrade in targets, relevance and accessibility each ISD will see an impact, but to help employees reach their full potential, we need the one ingredient that has been missing in our space from the beginning.  It’s the magic ingredient that Gentry has been know for </a:t>
            </a:r>
            <a:r>
              <a:rPr lang="en-US" err="1"/>
              <a:t>for</a:t>
            </a:r>
            <a:r>
              <a:rPr lang="en-US"/>
              <a:t> decades.  And it’s the key to any kind of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29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We can either ignore the responsibility we have as leaders and push each employee to seek out financial literacy on their own.  Or we identify key markers and shine light on what our employees need to be thinking about as they prepare for their future.  So what do we do?  Pretty simple really, we:</a:t>
            </a:r>
          </a:p>
          <a:p>
            <a:pPr marL="238115" indent="-238115">
              <a:buAutoNum type="arabicPeriod"/>
            </a:pPr>
            <a:r>
              <a:rPr lang="en-US"/>
              <a:t>Lead by setting markers (not to different than we do for attendance and academic rigor)</a:t>
            </a:r>
          </a:p>
          <a:p>
            <a:pPr marL="714345" lvl="1" indent="-238115">
              <a:buAutoNum type="arabicPeriod"/>
            </a:pPr>
            <a:r>
              <a:rPr lang="en-US"/>
              <a:t>- starting with community effects – and how healthy a local economy can be if its largest employer (likely you) is retiring out healthy citizens (tax revenues, spending, housing price stability that leads to higher tax revenues for the ISD etc. etc.)</a:t>
            </a:r>
          </a:p>
          <a:p>
            <a:pPr marL="714345" lvl="1" indent="-238115">
              <a:buAutoNum type="arabicPeriod"/>
            </a:pPr>
            <a:r>
              <a:rPr lang="en-US"/>
              <a:t>We put a specific target out there to double participation in retirement plans (national avg is 21% in K12 versus closer to 80% in corporate world 401ks)</a:t>
            </a:r>
          </a:p>
          <a:p>
            <a:pPr marL="476230" lvl="1"/>
            <a:r>
              <a:rPr lang="en-US"/>
              <a:t>Second:</a:t>
            </a:r>
          </a:p>
          <a:p>
            <a:pPr marL="476230" lvl="1"/>
            <a:r>
              <a:rPr lang="en-US"/>
              <a:t>We provide information that’s relevant to our employees.  Things that matter to them.  Not generic stuff.  But stuff that centers around TRS, Social Security, Planning for Secondary Education, eliminating debt and of course retirement planning</a:t>
            </a:r>
          </a:p>
          <a:p>
            <a:pPr marL="476230" lvl="1"/>
            <a:endParaRPr lang="en-US"/>
          </a:p>
          <a:p>
            <a:pPr marL="476230" lvl="1"/>
            <a:r>
              <a:rPr lang="en-US"/>
              <a:t>And last but not least, we need to meet people where they’re at.  And that means being available onsite consistently for one on one questions.  And it also means providing the ability to enroll in your group plans online, in the middle of night any day of the year.  Not just once or twice a year when an enrollment window comes around.  </a:t>
            </a:r>
          </a:p>
          <a:p>
            <a:pPr marL="476230" lvl="1"/>
            <a:endParaRPr lang="en-US"/>
          </a:p>
          <a:p>
            <a:pPr marL="476230" lvl="1"/>
            <a:r>
              <a:rPr lang="en-US"/>
              <a:t>With a clear upgrade in targets, relevance and accessibility each ISD will see an impact, but to help employees reach their full potential, we need the one ingredient that has been missing in our space from the beginning.  It’s the magic ingredient that Gentry has been know for </a:t>
            </a:r>
            <a:r>
              <a:rPr lang="en-US" err="1"/>
              <a:t>for</a:t>
            </a:r>
            <a:r>
              <a:rPr lang="en-US"/>
              <a:t> decades.  And it’s the key to any kind of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89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We can either ignore the responsibility we have as leaders and push each employee to seek out financial literacy on their own.  Or we identify key markers and shine light on what our employees need to be thinking about as they prepare for their future.  So what do we do?  Pretty simple really, we:</a:t>
            </a:r>
          </a:p>
          <a:p>
            <a:pPr marL="238115" indent="-238115">
              <a:buAutoNum type="arabicPeriod"/>
            </a:pPr>
            <a:r>
              <a:rPr lang="en-US"/>
              <a:t>Lead by setting markers (not to different than we do for attendance and academic rigor)</a:t>
            </a:r>
          </a:p>
          <a:p>
            <a:pPr marL="714345" lvl="1" indent="-238115">
              <a:buAutoNum type="arabicPeriod"/>
            </a:pPr>
            <a:r>
              <a:rPr lang="en-US"/>
              <a:t>- starting with community effects – and how healthy a local economy can be if its largest employer (likely you) is retiring out healthy citizens (tax revenues, spending, housing price stability that leads to higher tax revenues for the ISD etc. etc.)</a:t>
            </a:r>
          </a:p>
          <a:p>
            <a:pPr marL="714345" lvl="1" indent="-238115">
              <a:buAutoNum type="arabicPeriod"/>
            </a:pPr>
            <a:r>
              <a:rPr lang="en-US"/>
              <a:t>We put a specific target out there to double participation in retirement plans (national avg is 21% in K12 versus closer to 80% in corporate world 401ks)</a:t>
            </a:r>
          </a:p>
          <a:p>
            <a:pPr marL="476230" lvl="1"/>
            <a:r>
              <a:rPr lang="en-US"/>
              <a:t>Second:</a:t>
            </a:r>
          </a:p>
          <a:p>
            <a:pPr marL="476230" lvl="1"/>
            <a:r>
              <a:rPr lang="en-US"/>
              <a:t>We provide information that’s relevant to our employees.  Things that matter to them.  Not generic stuff.  But stuff that centers around TRS, Social Security, Planning for Secondary Education, eliminating debt and of course retirement planning</a:t>
            </a:r>
          </a:p>
          <a:p>
            <a:pPr marL="476230" lvl="1"/>
            <a:endParaRPr lang="en-US"/>
          </a:p>
          <a:p>
            <a:pPr marL="476230" lvl="1"/>
            <a:r>
              <a:rPr lang="en-US"/>
              <a:t>And last but not least, we need to meet people where they’re at.  And that means being available onsite consistently for one on one questions.  And it also means providing the ability to enroll in your group plans online, in the middle of night any day of the year.  Not just once or twice a year when an enrollment window comes around.  </a:t>
            </a:r>
          </a:p>
          <a:p>
            <a:pPr marL="476230" lvl="1"/>
            <a:endParaRPr lang="en-US"/>
          </a:p>
          <a:p>
            <a:pPr marL="476230" lvl="1"/>
            <a:r>
              <a:rPr lang="en-US"/>
              <a:t>With a clear upgrade in targets, relevance and accessibility each ISD will see an impact, but to help employees reach their full potential, we need the one ingredient that has been missing in our space from the beginning.  It’s the magic ingredient that Gentry has been know for </a:t>
            </a:r>
            <a:r>
              <a:rPr lang="en-US" err="1"/>
              <a:t>for</a:t>
            </a:r>
            <a:r>
              <a:rPr lang="en-US"/>
              <a:t> decades.  And it’s the key to any kind of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860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We can either ignore the responsibility we have as leaders and push each employee to seek out financial literacy on their own.  Or we identify key markers and shine light on what our employees need to be thinking about as they prepare for their future.  So what do we do?  Pretty simple really, we:</a:t>
            </a:r>
          </a:p>
          <a:p>
            <a:pPr marL="238115" indent="-238115">
              <a:buAutoNum type="arabicPeriod"/>
            </a:pPr>
            <a:r>
              <a:rPr lang="en-US"/>
              <a:t>Lead by setting markers (not to different than we do for attendance and academic rigor)</a:t>
            </a:r>
          </a:p>
          <a:p>
            <a:pPr marL="714345" lvl="1" indent="-238115">
              <a:buAutoNum type="arabicPeriod"/>
            </a:pPr>
            <a:r>
              <a:rPr lang="en-US"/>
              <a:t>- starting with community effects – and how healthy a local economy can be if its largest employer (likely you) is retiring out healthy citizens (tax revenues, spending, housing price stability that leads to higher tax revenues for the ISD etc. etc.)</a:t>
            </a:r>
          </a:p>
          <a:p>
            <a:pPr marL="714345" lvl="1" indent="-238115">
              <a:buAutoNum type="arabicPeriod"/>
            </a:pPr>
            <a:r>
              <a:rPr lang="en-US"/>
              <a:t>We put a specific target out there to double participation in retirement plans (national avg is 21% in K12 versus closer to 80% in corporate world 401ks)</a:t>
            </a:r>
          </a:p>
          <a:p>
            <a:pPr marL="476230" lvl="1"/>
            <a:r>
              <a:rPr lang="en-US"/>
              <a:t>Second:</a:t>
            </a:r>
          </a:p>
          <a:p>
            <a:pPr marL="476230" lvl="1"/>
            <a:r>
              <a:rPr lang="en-US"/>
              <a:t>We provide information that’s relevant to our employees.  Things that matter to them.  Not generic stuff.  But stuff that centers around TRS, Social Security, Planning for Secondary Education, eliminating debt and of course retirement planning</a:t>
            </a:r>
          </a:p>
          <a:p>
            <a:pPr marL="476230" lvl="1"/>
            <a:endParaRPr lang="en-US"/>
          </a:p>
          <a:p>
            <a:pPr marL="476230" lvl="1"/>
            <a:r>
              <a:rPr lang="en-US"/>
              <a:t>And last but not least, we need to meet people where they’re at.  And that means being available onsite consistently for one on one questions.  And it also means providing the ability to enroll in your group plans online, in the middle of night any day of the year.  Not just once or twice a year when an enrollment window comes around.  </a:t>
            </a:r>
          </a:p>
          <a:p>
            <a:pPr marL="476230" lvl="1"/>
            <a:endParaRPr lang="en-US"/>
          </a:p>
          <a:p>
            <a:pPr marL="476230" lvl="1"/>
            <a:r>
              <a:rPr lang="en-US"/>
              <a:t>With a clear upgrade in targets, relevance and accessibility each ISD will see an impact, but to help employees reach their full potential, we need the one ingredient that has been missing in our space from the beginning.  It’s the magic ingredient that Gentry has been know for </a:t>
            </a:r>
            <a:r>
              <a:rPr lang="en-US" err="1"/>
              <a:t>for</a:t>
            </a:r>
            <a:r>
              <a:rPr lang="en-US"/>
              <a:t> decades.  And it’s the key to any kind of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15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D43A3-6DC3-40EB-BE11-FE4778C61E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07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D43A3-6DC3-40EB-BE11-FE4778C61E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85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376057" y="1291772"/>
            <a:ext cx="3886200" cy="2902857"/>
          </a:xfrm>
          <a:custGeom>
            <a:avLst/>
            <a:gdLst>
              <a:gd name="connsiteX0" fmla="*/ 0 w 5181600"/>
              <a:gd name="connsiteY0" fmla="*/ 0 h 2902857"/>
              <a:gd name="connsiteX1" fmla="*/ 5181600 w 5181600"/>
              <a:gd name="connsiteY1" fmla="*/ 0 h 2902857"/>
              <a:gd name="connsiteX2" fmla="*/ 5181600 w 5181600"/>
              <a:gd name="connsiteY2" fmla="*/ 2902857 h 2902857"/>
              <a:gd name="connsiteX3" fmla="*/ 0 w 5181600"/>
              <a:gd name="connsiteY3" fmla="*/ 2902857 h 2902857"/>
            </a:gdLst>
            <a:ahLst/>
            <a:cxnLst>
              <a:cxn ang="0">
                <a:pos x="connsiteX0" y="connsiteY0"/>
              </a:cxn>
              <a:cxn ang="0">
                <a:pos x="connsiteX1" y="connsiteY1"/>
              </a:cxn>
              <a:cxn ang="0">
                <a:pos x="connsiteX2" y="connsiteY2"/>
              </a:cxn>
              <a:cxn ang="0">
                <a:pos x="connsiteX3" y="connsiteY3"/>
              </a:cxn>
            </a:cxnLst>
            <a:rect l="l" t="t" r="r" b="b"/>
            <a:pathLst>
              <a:path w="5181600" h="2902857">
                <a:moveTo>
                  <a:pt x="0" y="0"/>
                </a:moveTo>
                <a:lnTo>
                  <a:pt x="5181600" y="0"/>
                </a:lnTo>
                <a:lnTo>
                  <a:pt x="5181600" y="2902857"/>
                </a:lnTo>
                <a:lnTo>
                  <a:pt x="0" y="2902857"/>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endParaRPr lang="en-US"/>
          </a:p>
        </p:txBody>
      </p:sp>
    </p:spTree>
    <p:extLst>
      <p:ext uri="{BB962C8B-B14F-4D97-AF65-F5344CB8AC3E}">
        <p14:creationId xmlns:p14="http://schemas.microsoft.com/office/powerpoint/2010/main" val="5642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36622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2325536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138717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473B02-5FBD-496C-8667-C197C47B0C8F}" type="datetimeFigureOut">
              <a:rPr lang="en-US" smtClean="0"/>
              <a:pPr/>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186137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473B02-5FBD-496C-8667-C197C47B0C8F}" type="datetimeFigureOut">
              <a:rPr lang="en-US" smtClean="0"/>
              <a:pPr/>
              <a:t>3/31/2023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1604096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473B02-5FBD-496C-8667-C197C47B0C8F}" type="datetimeFigureOut">
              <a:rPr lang="en-US" smtClean="0"/>
              <a:pPr/>
              <a:t>3/31/2023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234920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73B02-5FBD-496C-8667-C197C47B0C8F}" type="datetimeFigureOut">
              <a:rPr lang="en-US" smtClean="0"/>
              <a:pPr/>
              <a:t>3/31/2023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366950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473B02-5FBD-496C-8667-C197C47B0C8F}" type="datetimeFigureOut">
              <a:rPr lang="en-US" smtClean="0"/>
              <a:pPr/>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1012043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473B02-5FBD-496C-8667-C197C47B0C8F}" type="datetimeFigureOut">
              <a:rPr lang="en-US" smtClean="0"/>
              <a:pPr/>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397831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2566899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extLst>
      <p:ext uri="{BB962C8B-B14F-4D97-AF65-F5344CB8AC3E}">
        <p14:creationId xmlns:p14="http://schemas.microsoft.com/office/powerpoint/2010/main" val="523050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628650" y="742868"/>
            <a:ext cx="6777990" cy="566931"/>
          </a:xfrm>
        </p:spPr>
        <p:txBody>
          <a:bodyPr lIns="36000" tIns="0" rIns="0" bIns="0"/>
          <a:lstStyle/>
          <a:p>
            <a:r>
              <a:rPr lang="en-US" noProof="0"/>
              <a:t>Click to edit Master title style</a:t>
            </a:r>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627459" y="2950868"/>
            <a:ext cx="3650059" cy="334918"/>
          </a:xfrm>
        </p:spPr>
        <p:txBody>
          <a:bodyPr lIns="36000" tIns="0" rIns="0" bIns="0" anchor="b">
            <a:normAutofit/>
          </a:bodyPr>
          <a:lstStyle>
            <a:lvl1pPr marL="0" indent="0">
              <a:buNone/>
              <a:defRPr sz="165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noProof="0" smtClean="0"/>
              <a:pPr/>
              <a:t>3/31/2023</a:t>
            </a:fld>
            <a:endParaRPr lang="en-US" noProof="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pPr/>
              <a:t>‹#›</a:t>
            </a:fld>
            <a:endParaRPr lang="en-US" noProof="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627459" y="3322311"/>
            <a:ext cx="3650059" cy="540000"/>
          </a:xfrm>
        </p:spPr>
        <p:txBody>
          <a:bodyPr lIns="36000" tIns="0" rIns="0" bIns="0">
            <a:normAutofit/>
          </a:bodyPr>
          <a:lstStyle>
            <a:lvl1pPr marL="0" indent="0">
              <a:buNone/>
              <a:defRPr sz="1050"/>
            </a:lvl1pPr>
            <a:lvl2pPr marL="342900" indent="0">
              <a:buNone/>
              <a:defRPr sz="105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4865060" y="2950868"/>
            <a:ext cx="3650059" cy="334918"/>
          </a:xfrm>
        </p:spPr>
        <p:txBody>
          <a:bodyPr lIns="36000" tIns="0" rIns="0" bIns="0" anchor="b">
            <a:normAutofit/>
          </a:bodyPr>
          <a:lstStyle>
            <a:lvl1pPr marL="0" indent="0">
              <a:buNone/>
              <a:defRPr sz="165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4865060" y="3318403"/>
            <a:ext cx="3650059" cy="540000"/>
          </a:xfrm>
        </p:spPr>
        <p:txBody>
          <a:bodyPr lIns="36000" tIns="0" rIns="0" bIns="0">
            <a:normAutofit/>
          </a:bodyPr>
          <a:lstStyle>
            <a:lvl1pPr marL="0" indent="0">
              <a:buNone/>
              <a:defRPr sz="1050"/>
            </a:lvl1pPr>
            <a:lvl2pPr marL="342900" indent="0">
              <a:buNone/>
              <a:defRPr sz="105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627459" y="2284186"/>
            <a:ext cx="459486" cy="557784"/>
          </a:xfrm>
        </p:spPr>
        <p:txBody>
          <a:bodyPr anchor="ctr" anchorCtr="0">
            <a:noAutofit/>
          </a:bodyPr>
          <a:lstStyle>
            <a:lvl1pPr marL="0" indent="0" algn="ctr">
              <a:buNone/>
              <a:defRPr sz="675"/>
            </a:lvl1pPr>
          </a:lstStyle>
          <a:p>
            <a:r>
              <a:rPr lang="en-US" noProof="0"/>
              <a:t>Click icon to add picture</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4865060" y="2284186"/>
            <a:ext cx="459486" cy="557784"/>
          </a:xfrm>
        </p:spPr>
        <p:txBody>
          <a:bodyPr anchor="ctr" anchorCtr="0">
            <a:noAutofit/>
          </a:bodyPr>
          <a:lstStyle>
            <a:lvl1pPr marL="0" indent="0" algn="ctr">
              <a:buNone/>
              <a:defRPr sz="675"/>
            </a:lvl1pPr>
          </a:lstStyle>
          <a:p>
            <a:r>
              <a:rPr lang="en-US" noProof="0"/>
              <a:t>Click icon to add picture</a:t>
            </a:r>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627459" y="4654845"/>
            <a:ext cx="3650059" cy="334918"/>
          </a:xfrm>
        </p:spPr>
        <p:txBody>
          <a:bodyPr lIns="36000" tIns="0" rIns="0" bIns="0" anchor="b">
            <a:normAutofit/>
          </a:bodyPr>
          <a:lstStyle>
            <a:lvl1pPr marL="0" indent="0">
              <a:buNone/>
              <a:defRPr sz="165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627459" y="5026287"/>
            <a:ext cx="3650059" cy="540000"/>
          </a:xfrm>
        </p:spPr>
        <p:txBody>
          <a:bodyPr lIns="36000" tIns="0" rIns="0" bIns="0">
            <a:normAutofit/>
          </a:bodyPr>
          <a:lstStyle>
            <a:lvl1pPr marL="0" indent="0">
              <a:buNone/>
              <a:defRPr sz="1050"/>
            </a:lvl1pPr>
            <a:lvl2pPr marL="342900" indent="0">
              <a:buNone/>
              <a:defRPr sz="105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4865060" y="4654845"/>
            <a:ext cx="3650059" cy="334918"/>
          </a:xfrm>
        </p:spPr>
        <p:txBody>
          <a:bodyPr lIns="36000" tIns="0" rIns="0" bIns="0" anchor="b">
            <a:normAutofit/>
          </a:bodyPr>
          <a:lstStyle>
            <a:lvl1pPr marL="0" indent="0">
              <a:buNone/>
              <a:defRPr sz="165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4865060" y="5022379"/>
            <a:ext cx="3650059" cy="540000"/>
          </a:xfrm>
        </p:spPr>
        <p:txBody>
          <a:bodyPr lIns="36000" tIns="0" rIns="0" bIns="0">
            <a:normAutofit/>
          </a:bodyPr>
          <a:lstStyle>
            <a:lvl1pPr marL="0" indent="0">
              <a:buNone/>
              <a:defRPr sz="1050"/>
            </a:lvl1pPr>
            <a:lvl2pPr marL="342900" indent="0">
              <a:buNone/>
              <a:defRPr sz="105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627459" y="3988163"/>
            <a:ext cx="459486" cy="557784"/>
          </a:xfrm>
        </p:spPr>
        <p:txBody>
          <a:bodyPr anchor="ctr" anchorCtr="0">
            <a:noAutofit/>
          </a:bodyPr>
          <a:lstStyle>
            <a:lvl1pPr marL="0" indent="0" algn="ctr">
              <a:buNone/>
              <a:defRPr sz="675"/>
            </a:lvl1pPr>
          </a:lstStyle>
          <a:p>
            <a:r>
              <a:rPr lang="en-US" noProof="0"/>
              <a:t>Click icon to add picture</a:t>
            </a:r>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4865060" y="3988163"/>
            <a:ext cx="459486" cy="557784"/>
          </a:xfrm>
        </p:spPr>
        <p:txBody>
          <a:bodyPr anchor="ctr" anchorCtr="0">
            <a:noAutofit/>
          </a:bodyPr>
          <a:lstStyle>
            <a:lvl1pPr marL="0" indent="0" algn="ctr">
              <a:buNone/>
              <a:defRPr sz="675"/>
            </a:lvl1pPr>
          </a:lstStyle>
          <a:p>
            <a:r>
              <a:rPr lang="en-US" noProof="0"/>
              <a:t>Click icon to add picture</a:t>
            </a:r>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628650" y="1377833"/>
            <a:ext cx="6777990" cy="540000"/>
          </a:xfrm>
        </p:spPr>
        <p:txBody>
          <a:bodyPr lIns="36000" tIns="0" rIns="0" bIns="0">
            <a:normAutofit/>
          </a:bodyPr>
          <a:lstStyle>
            <a:lvl1pPr marL="0" indent="0">
              <a:buNone/>
              <a:defRPr sz="13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7897455" y="742867"/>
            <a:ext cx="589788" cy="521208"/>
          </a:xfrm>
          <a:ln w="6350">
            <a:solidFill>
              <a:schemeClr val="accent5">
                <a:alpha val="50000"/>
              </a:schemeClr>
            </a:solidFill>
          </a:ln>
        </p:spPr>
        <p:txBody>
          <a:bodyPr anchor="ctr" anchorCtr="0">
            <a:noAutofit/>
          </a:bodyPr>
          <a:lstStyle>
            <a:lvl1pPr marL="0" indent="0" algn="ctr">
              <a:buNone/>
              <a:defRPr sz="750"/>
            </a:lvl1pPr>
          </a:lstStyle>
          <a:p>
            <a:r>
              <a:rPr lang="en-US" noProof="0"/>
              <a:t>Click icon to add picture</a:t>
            </a:r>
          </a:p>
        </p:txBody>
      </p:sp>
    </p:spTree>
    <p:extLst>
      <p:ext uri="{BB962C8B-B14F-4D97-AF65-F5344CB8AC3E}">
        <p14:creationId xmlns:p14="http://schemas.microsoft.com/office/powerpoint/2010/main" val="8147732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901" y="457200"/>
            <a:ext cx="1675937"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342900" y="6372224"/>
            <a:ext cx="4457700" cy="215900"/>
          </a:xfrm>
        </p:spPr>
        <p:txBody>
          <a:bodyPr>
            <a:noAutofit/>
          </a:bodyPr>
          <a:lstStyle>
            <a:lvl1pPr>
              <a:spcAft>
                <a:spcPts val="150"/>
              </a:spcAft>
              <a:defRPr sz="750">
                <a:solidFill>
                  <a:schemeClr val="accent1"/>
                </a:solidFill>
              </a:defRPr>
            </a:lvl1pPr>
            <a:lvl2pPr>
              <a:defRPr sz="750"/>
            </a:lvl2pPr>
            <a:lvl3pPr>
              <a:defRPr sz="750"/>
            </a:lvl3pPr>
            <a:lvl4pPr>
              <a:defRPr sz="750"/>
            </a:lvl4pPr>
            <a:lvl5pPr>
              <a:defRPr sz="75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342900" y="6057900"/>
            <a:ext cx="4457700" cy="228600"/>
          </a:xfrm>
        </p:spPr>
        <p:txBody>
          <a:bodyPr anchor="b" anchorCtr="0">
            <a:noAutofit/>
          </a:bodyPr>
          <a:lstStyle>
            <a:lvl1pPr>
              <a:spcAft>
                <a:spcPts val="150"/>
              </a:spcAft>
              <a:defRPr sz="750">
                <a:solidFill>
                  <a:schemeClr val="accent1"/>
                </a:solidFill>
              </a:defRPr>
            </a:lvl1pPr>
            <a:lvl2pPr>
              <a:defRPr sz="750"/>
            </a:lvl2pPr>
            <a:lvl3pPr>
              <a:defRPr sz="750"/>
            </a:lvl3pPr>
            <a:lvl4pPr>
              <a:defRPr sz="750"/>
            </a:lvl4pPr>
            <a:lvl5pPr>
              <a:defRPr sz="75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342900" y="1481136"/>
            <a:ext cx="6858000" cy="723900"/>
          </a:xfrm>
        </p:spPr>
        <p:txBody>
          <a:bodyPr anchor="b" anchorCtr="0">
            <a:noAutofit/>
          </a:bodyPr>
          <a:lstStyle>
            <a:lvl1pPr marL="0" indent="0" algn="l">
              <a:buNone/>
              <a:defRPr sz="135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342900" y="2501900"/>
            <a:ext cx="6858000" cy="1737360"/>
          </a:xfrm>
        </p:spPr>
        <p:txBody>
          <a:bodyPr anchor="t" anchorCtr="0"/>
          <a:lstStyle>
            <a:lvl1pPr algn="l">
              <a:defRPr sz="45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342900" y="4294052"/>
            <a:ext cx="6858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498291051"/>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4572001" y="0"/>
            <a:ext cx="4572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901" y="457200"/>
            <a:ext cx="1675937"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342900" y="6372224"/>
            <a:ext cx="3977640" cy="215900"/>
          </a:xfrm>
        </p:spPr>
        <p:txBody>
          <a:bodyPr>
            <a:noAutofit/>
          </a:bodyPr>
          <a:lstStyle>
            <a:lvl1pPr>
              <a:spcAft>
                <a:spcPts val="150"/>
              </a:spcAft>
              <a:defRPr sz="750"/>
            </a:lvl1pPr>
            <a:lvl2pPr>
              <a:defRPr sz="750"/>
            </a:lvl2pPr>
            <a:lvl3pPr>
              <a:defRPr sz="750"/>
            </a:lvl3pPr>
            <a:lvl4pPr>
              <a:defRPr sz="750"/>
            </a:lvl4pPr>
            <a:lvl5pPr>
              <a:defRPr sz="75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342900" y="6057900"/>
            <a:ext cx="3977640" cy="228600"/>
          </a:xfrm>
        </p:spPr>
        <p:txBody>
          <a:bodyPr anchor="b" anchorCtr="0">
            <a:noAutofit/>
          </a:bodyPr>
          <a:lstStyle>
            <a:lvl1pPr marL="0" marR="0" indent="0" algn="l" defTabSz="685800" rtl="0" eaLnBrk="1" fontAlgn="auto" latinLnBrk="0" hangingPunct="1">
              <a:lnSpc>
                <a:spcPct val="100000"/>
              </a:lnSpc>
              <a:spcBef>
                <a:spcPts val="0"/>
              </a:spcBef>
              <a:spcAft>
                <a:spcPts val="15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15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342900" y="2476500"/>
            <a:ext cx="3977640" cy="1737360"/>
          </a:xfrm>
        </p:spPr>
        <p:txBody>
          <a:bodyPr anchor="t" anchorCtr="0"/>
          <a:lstStyle>
            <a:lvl1pPr algn="l">
              <a:defRPr sz="405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342900" y="1481328"/>
            <a:ext cx="3977640" cy="722376"/>
          </a:xfrm>
        </p:spPr>
        <p:txBody>
          <a:bodyPr anchor="b" anchorCtr="0">
            <a:noAutofit/>
          </a:bodyPr>
          <a:lstStyle>
            <a:lvl1pPr marL="0" indent="0" algn="l">
              <a:buNone/>
              <a:defRPr sz="1350" b="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342900" y="4297680"/>
            <a:ext cx="397764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194742166"/>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4687" y="459582"/>
            <a:ext cx="1675937"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342900" y="6372224"/>
            <a:ext cx="4457700" cy="215900"/>
          </a:xfrm>
        </p:spPr>
        <p:txBody>
          <a:bodyPr>
            <a:noAutofit/>
          </a:bodyPr>
          <a:lstStyle>
            <a:lvl1pPr>
              <a:spcAft>
                <a:spcPts val="150"/>
              </a:spcAft>
              <a:defRPr sz="750">
                <a:solidFill>
                  <a:schemeClr val="tx1"/>
                </a:solidFill>
              </a:defRPr>
            </a:lvl1pPr>
            <a:lvl2pPr>
              <a:defRPr sz="750"/>
            </a:lvl2pPr>
            <a:lvl3pPr>
              <a:defRPr sz="750"/>
            </a:lvl3pPr>
            <a:lvl4pPr>
              <a:defRPr sz="750"/>
            </a:lvl4pPr>
            <a:lvl5pPr>
              <a:defRPr sz="75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342900" y="6057900"/>
            <a:ext cx="4457700" cy="228600"/>
          </a:xfrm>
        </p:spPr>
        <p:txBody>
          <a:bodyPr anchor="b" anchorCtr="0">
            <a:noAutofit/>
          </a:bodyPr>
          <a:lstStyle>
            <a:lvl1pPr>
              <a:spcAft>
                <a:spcPts val="150"/>
              </a:spcAft>
              <a:defRPr sz="750">
                <a:solidFill>
                  <a:schemeClr val="tx1"/>
                </a:solidFill>
              </a:defRPr>
            </a:lvl1pPr>
            <a:lvl2pPr>
              <a:defRPr sz="750"/>
            </a:lvl2pPr>
            <a:lvl3pPr>
              <a:defRPr sz="750"/>
            </a:lvl3pPr>
            <a:lvl4pPr>
              <a:defRPr sz="750"/>
            </a:lvl4pPr>
            <a:lvl5pPr>
              <a:defRPr sz="75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342900" y="1481136"/>
            <a:ext cx="6858000" cy="723900"/>
          </a:xfrm>
        </p:spPr>
        <p:txBody>
          <a:bodyPr anchor="b" anchorCtr="0">
            <a:noAutofit/>
          </a:bodyPr>
          <a:lstStyle>
            <a:lvl1pPr marL="0" indent="0" algn="l">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342900" y="2501900"/>
            <a:ext cx="6858000" cy="1737360"/>
          </a:xfrm>
        </p:spPr>
        <p:txBody>
          <a:bodyPr anchor="t" anchorCtr="0"/>
          <a:lstStyle>
            <a:lvl1pPr algn="l">
              <a:defRPr sz="45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342900" y="4294052"/>
            <a:ext cx="6858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8006895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4572001" y="0"/>
            <a:ext cx="4572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4687" y="459582"/>
            <a:ext cx="1675937"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342900" y="6372224"/>
            <a:ext cx="3977640" cy="215900"/>
          </a:xfrm>
        </p:spPr>
        <p:txBody>
          <a:bodyPr>
            <a:noAutofit/>
          </a:bodyPr>
          <a:lstStyle>
            <a:lvl1pPr>
              <a:spcAft>
                <a:spcPts val="150"/>
              </a:spcAft>
              <a:defRPr sz="750">
                <a:solidFill>
                  <a:schemeClr val="tx1"/>
                </a:solidFill>
              </a:defRPr>
            </a:lvl1pPr>
            <a:lvl2pPr>
              <a:defRPr sz="750"/>
            </a:lvl2pPr>
            <a:lvl3pPr>
              <a:defRPr sz="750"/>
            </a:lvl3pPr>
            <a:lvl4pPr>
              <a:defRPr sz="750"/>
            </a:lvl4pPr>
            <a:lvl5pPr>
              <a:defRPr sz="75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342900" y="6057900"/>
            <a:ext cx="3977640" cy="228600"/>
          </a:xfrm>
        </p:spPr>
        <p:txBody>
          <a:bodyPr anchor="b" anchorCtr="0">
            <a:noAutofit/>
          </a:bodyPr>
          <a:lstStyle>
            <a:lvl1pPr marL="0" marR="0" indent="0" algn="l" defTabSz="685800" rtl="0" eaLnBrk="1" fontAlgn="auto" latinLnBrk="0" hangingPunct="1">
              <a:lnSpc>
                <a:spcPct val="100000"/>
              </a:lnSpc>
              <a:spcBef>
                <a:spcPts val="0"/>
              </a:spcBef>
              <a:spcAft>
                <a:spcPts val="15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15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342900" y="2476500"/>
            <a:ext cx="3977640" cy="1737360"/>
          </a:xfrm>
        </p:spPr>
        <p:txBody>
          <a:bodyPr anchor="t" anchorCtr="0"/>
          <a:lstStyle>
            <a:lvl1pPr algn="l">
              <a:defRPr sz="405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342900" y="1481328"/>
            <a:ext cx="3977640" cy="722376"/>
          </a:xfrm>
        </p:spPr>
        <p:txBody>
          <a:bodyPr anchor="b" anchorCtr="0">
            <a:noAutofit/>
          </a:bodyPr>
          <a:lstStyle>
            <a:lvl1pPr marL="0" indent="0" algn="l">
              <a:buNone/>
              <a:defRPr sz="135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342900" y="4297680"/>
            <a:ext cx="397764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0547821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57900"/>
            <a:ext cx="8458200" cy="228600"/>
          </a:xfrm>
        </p:spPr>
        <p:txBody>
          <a:bodyPr anchor="b" anchorCtr="0">
            <a:noAutofit/>
          </a:bodyPr>
          <a:lstStyle>
            <a:lvl1pPr>
              <a:spcAft>
                <a:spcPts val="0"/>
              </a:spcAft>
              <a:defRPr sz="750"/>
            </a:lvl1pPr>
            <a:lvl2pPr>
              <a:defRPr sz="750"/>
            </a:lvl2pPr>
            <a:lvl3pPr>
              <a:defRPr sz="750"/>
            </a:lvl3pPr>
            <a:lvl4pPr>
              <a:defRPr sz="750"/>
            </a:lvl4pPr>
            <a:lvl5pPr>
              <a:defRPr sz="75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62279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473B02-5FBD-496C-8667-C197C47B0C8F}" type="datetimeFigureOut">
              <a:rPr lang="en-US" smtClean="0"/>
              <a:pPr/>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57900"/>
            <a:ext cx="8458200" cy="228600"/>
          </a:xfrm>
        </p:spPr>
        <p:txBody>
          <a:bodyPr anchor="b" anchorCtr="0">
            <a:noAutofit/>
          </a:bodyPr>
          <a:lstStyle>
            <a:lvl1pPr>
              <a:spcAft>
                <a:spcPts val="0"/>
              </a:spcAft>
              <a:defRPr sz="750">
                <a:solidFill>
                  <a:schemeClr val="accent1"/>
                </a:solidFill>
              </a:defRPr>
            </a:lvl1pPr>
            <a:lvl2pPr>
              <a:defRPr sz="750"/>
            </a:lvl2pPr>
            <a:lvl3pPr>
              <a:defRPr sz="750"/>
            </a:lvl3pPr>
            <a:lvl4pPr>
              <a:defRPr sz="750"/>
            </a:lvl4pPr>
            <a:lvl5pPr>
              <a:defRPr sz="75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4053078"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748022" y="1600200"/>
            <a:ext cx="4053078"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30665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258546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3279267" y="1600200"/>
            <a:ext cx="258546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6215634" y="1606550"/>
            <a:ext cx="258546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8694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1851660" cy="4389120"/>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2545080" y="1600200"/>
            <a:ext cx="1851660" cy="4389120"/>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4747260" y="1600200"/>
            <a:ext cx="1851660" cy="4389120"/>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6949440" y="1600200"/>
            <a:ext cx="1851660" cy="4389120"/>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62997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4658868" y="0"/>
            <a:ext cx="448513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432151" y="6475602"/>
            <a:ext cx="2962656" cy="228600"/>
          </a:xfrm>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4053078"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342900" y="457200"/>
            <a:ext cx="4053078"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4053078"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342900" y="1600200"/>
            <a:ext cx="405307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88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342900" y="1600201"/>
            <a:ext cx="2585466"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3279267" y="1600201"/>
            <a:ext cx="2585466"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6215634" y="1600201"/>
            <a:ext cx="2585466"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3934326"/>
            <a:ext cx="2585466"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3279267" y="3934326"/>
            <a:ext cx="2585466"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6236208" y="3934326"/>
            <a:ext cx="2585466"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03810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342900" y="1600201"/>
            <a:ext cx="185166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2545080" y="1600201"/>
            <a:ext cx="185166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4747260" y="1600201"/>
            <a:ext cx="185166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6949440" y="1600201"/>
            <a:ext cx="185166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3934327"/>
            <a:ext cx="1851660" cy="2054993"/>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2545080" y="3934327"/>
            <a:ext cx="1851660" cy="2054993"/>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4747260" y="3934327"/>
            <a:ext cx="1851660" cy="2054993"/>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6949440" y="3934327"/>
            <a:ext cx="1851660" cy="2054993"/>
          </a:xfrm>
        </p:spPr>
        <p:txBody>
          <a:bodyPr/>
          <a:lstStyle>
            <a:lvl1pPr>
              <a:spcAft>
                <a:spcPts val="600"/>
              </a:spcAft>
              <a:defRPr sz="1200"/>
            </a:lvl1pPr>
            <a:lvl2pPr>
              <a:spcAft>
                <a:spcPts val="600"/>
              </a:spcAft>
              <a:defRPr sz="1200"/>
            </a:lvl2pPr>
            <a:lvl3pPr>
              <a:spcAft>
                <a:spcPts val="600"/>
              </a:spcAft>
              <a:defRPr sz="1200"/>
            </a:lvl3pPr>
            <a:lvl4pPr>
              <a:spcAft>
                <a:spcPts val="450"/>
              </a:spcAft>
              <a:defRPr sz="1050"/>
            </a:lvl4pPr>
            <a:lvl5pPr>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831735"/>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Presentation title   |   Business unit   |   Guardian confidential</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accent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454677552"/>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Presentation title   |   Business unit   |   Guardian confidential</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accent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298486976"/>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017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a:spcAft>
                <a:spcPts val="0"/>
              </a:spcAft>
              <a:defRPr sz="750">
                <a:solidFill>
                  <a:schemeClr val="tx1"/>
                </a:solidFill>
              </a:defRPr>
            </a:lvl1pPr>
            <a:lvl2pPr>
              <a:defRPr sz="750"/>
            </a:lvl2pPr>
            <a:lvl3pPr>
              <a:defRPr sz="750"/>
            </a:lvl3pPr>
            <a:lvl4pPr>
              <a:defRPr sz="750"/>
            </a:lvl4pPr>
            <a:lvl5pPr>
              <a:defRPr sz="75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2125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473B02-5FBD-496C-8667-C197C47B0C8F}" type="datetimeFigureOut">
              <a:rPr lang="en-US" smtClean="0"/>
              <a:pPr/>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a:spcAft>
                <a:spcPts val="0"/>
              </a:spcAft>
              <a:defRPr sz="750">
                <a:solidFill>
                  <a:schemeClr val="tx1"/>
                </a:solidFill>
              </a:defRPr>
            </a:lvl1pPr>
            <a:lvl2pPr>
              <a:defRPr sz="750"/>
            </a:lvl2pPr>
            <a:lvl3pPr>
              <a:defRPr sz="750"/>
            </a:lvl3pPr>
            <a:lvl4pPr>
              <a:defRPr sz="750"/>
            </a:lvl4pPr>
            <a:lvl5pPr>
              <a:defRPr sz="75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405307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4748022" y="1600200"/>
            <a:ext cx="405307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1497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2585466"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3277791" y="1600200"/>
            <a:ext cx="2585466"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6212681" y="1600200"/>
            <a:ext cx="2585466"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1403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185166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2545080" y="1600200"/>
            <a:ext cx="185166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4747260" y="1600200"/>
            <a:ext cx="185166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6949440" y="1600200"/>
            <a:ext cx="185166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9062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4658868" y="0"/>
            <a:ext cx="4485132"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432151" y="6475602"/>
            <a:ext cx="2962656" cy="228600"/>
          </a:xfrm>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4053078"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342900" y="457200"/>
            <a:ext cx="4053078"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4053078"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342900" y="1600200"/>
            <a:ext cx="405307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5829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342900" y="1600201"/>
            <a:ext cx="2585466"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3279267" y="1600201"/>
            <a:ext cx="2585466"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6215634" y="1600201"/>
            <a:ext cx="2585466"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3934326"/>
            <a:ext cx="2585466"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3286125" y="3934326"/>
            <a:ext cx="2585466"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6229350" y="3934326"/>
            <a:ext cx="2585466"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1791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342900" y="1600201"/>
            <a:ext cx="185166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2545080" y="1600201"/>
            <a:ext cx="185166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4747260" y="1600201"/>
            <a:ext cx="185166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6949440" y="1600201"/>
            <a:ext cx="185166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3934327"/>
            <a:ext cx="1851660" cy="2054993"/>
          </a:xfrm>
        </p:spPr>
        <p:txBody>
          <a:bodyPr/>
          <a:lstStyle>
            <a:lvl1pPr>
              <a:spcAft>
                <a:spcPts val="600"/>
              </a:spcAft>
              <a:buClr>
                <a:schemeClr val="tx1"/>
              </a:buClr>
              <a:defRPr sz="1200">
                <a:solidFill>
                  <a:schemeClr val="tx1"/>
                </a:solidFill>
              </a:defRPr>
            </a:lvl1pPr>
            <a:lvl2pPr>
              <a:spcAft>
                <a:spcPts val="600"/>
              </a:spcAft>
              <a:buClr>
                <a:schemeClr val="tx1"/>
              </a:buClr>
              <a:defRPr sz="1200">
                <a:solidFill>
                  <a:schemeClr val="tx1"/>
                </a:solidFill>
              </a:defRPr>
            </a:lvl2pPr>
            <a:lvl3pPr>
              <a:spcAft>
                <a:spcPts val="600"/>
              </a:spcAft>
              <a:buClr>
                <a:schemeClr val="tx1"/>
              </a:buClr>
              <a:defRPr sz="1200">
                <a:solidFill>
                  <a:schemeClr val="tx1"/>
                </a:solidFill>
              </a:defRPr>
            </a:lvl3pPr>
            <a:lvl4pPr>
              <a:spcAft>
                <a:spcPts val="450"/>
              </a:spcAft>
              <a:buClr>
                <a:schemeClr val="tx1"/>
              </a:buClr>
              <a:defRPr sz="1050">
                <a:solidFill>
                  <a:schemeClr val="tx1"/>
                </a:solidFill>
              </a:defRPr>
            </a:lvl4pPr>
            <a:lvl5pPr>
              <a:spcAft>
                <a:spcPts val="450"/>
              </a:spcAft>
              <a:buClr>
                <a:schemeClr val="tx1"/>
              </a:buClr>
              <a:defRPr sz="105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2545080" y="3934327"/>
            <a:ext cx="1851660" cy="2054993"/>
          </a:xfrm>
        </p:spPr>
        <p:txBody>
          <a:bodyPr/>
          <a:lstStyle>
            <a:lvl1pPr>
              <a:spcAft>
                <a:spcPts val="600"/>
              </a:spcAft>
              <a:buClr>
                <a:schemeClr val="tx1"/>
              </a:buClr>
              <a:defRPr sz="1200">
                <a:solidFill>
                  <a:schemeClr val="tx1"/>
                </a:solidFill>
              </a:defRPr>
            </a:lvl1pPr>
            <a:lvl2pPr>
              <a:spcAft>
                <a:spcPts val="600"/>
              </a:spcAft>
              <a:buClr>
                <a:schemeClr val="tx1"/>
              </a:buClr>
              <a:defRPr sz="1200">
                <a:solidFill>
                  <a:schemeClr val="tx1"/>
                </a:solidFill>
              </a:defRPr>
            </a:lvl2pPr>
            <a:lvl3pPr>
              <a:spcAft>
                <a:spcPts val="600"/>
              </a:spcAft>
              <a:buClr>
                <a:schemeClr val="tx1"/>
              </a:buClr>
              <a:defRPr sz="1200">
                <a:solidFill>
                  <a:schemeClr val="tx1"/>
                </a:solidFill>
              </a:defRPr>
            </a:lvl3pPr>
            <a:lvl4pPr>
              <a:spcAft>
                <a:spcPts val="450"/>
              </a:spcAft>
              <a:buClr>
                <a:schemeClr val="tx1"/>
              </a:buClr>
              <a:defRPr sz="1050">
                <a:solidFill>
                  <a:schemeClr val="tx1"/>
                </a:solidFill>
              </a:defRPr>
            </a:lvl4pPr>
            <a:lvl5pPr>
              <a:spcAft>
                <a:spcPts val="450"/>
              </a:spcAft>
              <a:buClr>
                <a:schemeClr val="tx1"/>
              </a:buClr>
              <a:defRPr sz="105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4747260" y="3934327"/>
            <a:ext cx="1851660" cy="2054993"/>
          </a:xfrm>
        </p:spPr>
        <p:txBody>
          <a:bodyPr/>
          <a:lstStyle>
            <a:lvl1pPr>
              <a:spcAft>
                <a:spcPts val="600"/>
              </a:spcAft>
              <a:buClr>
                <a:schemeClr val="tx1"/>
              </a:buClr>
              <a:defRPr sz="1200">
                <a:solidFill>
                  <a:schemeClr val="tx1"/>
                </a:solidFill>
              </a:defRPr>
            </a:lvl1pPr>
            <a:lvl2pPr>
              <a:spcAft>
                <a:spcPts val="600"/>
              </a:spcAft>
              <a:buClr>
                <a:schemeClr val="tx1"/>
              </a:buClr>
              <a:defRPr sz="1200">
                <a:solidFill>
                  <a:schemeClr val="tx1"/>
                </a:solidFill>
              </a:defRPr>
            </a:lvl2pPr>
            <a:lvl3pPr>
              <a:spcAft>
                <a:spcPts val="600"/>
              </a:spcAft>
              <a:buClr>
                <a:schemeClr val="tx1"/>
              </a:buClr>
              <a:defRPr sz="1200">
                <a:solidFill>
                  <a:schemeClr val="tx1"/>
                </a:solidFill>
              </a:defRPr>
            </a:lvl3pPr>
            <a:lvl4pPr>
              <a:spcAft>
                <a:spcPts val="450"/>
              </a:spcAft>
              <a:buClr>
                <a:schemeClr val="tx1"/>
              </a:buClr>
              <a:defRPr sz="1050">
                <a:solidFill>
                  <a:schemeClr val="tx1"/>
                </a:solidFill>
              </a:defRPr>
            </a:lvl4pPr>
            <a:lvl5pPr>
              <a:spcAft>
                <a:spcPts val="450"/>
              </a:spcAft>
              <a:buClr>
                <a:schemeClr val="tx1"/>
              </a:buClr>
              <a:defRPr sz="105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6949440" y="3934327"/>
            <a:ext cx="1851660" cy="2054993"/>
          </a:xfrm>
        </p:spPr>
        <p:txBody>
          <a:bodyPr/>
          <a:lstStyle>
            <a:lvl1pPr>
              <a:spcAft>
                <a:spcPts val="600"/>
              </a:spcAft>
              <a:buClr>
                <a:schemeClr val="tx1"/>
              </a:buClr>
              <a:defRPr sz="1200">
                <a:solidFill>
                  <a:schemeClr val="tx1"/>
                </a:solidFill>
              </a:defRPr>
            </a:lvl1pPr>
            <a:lvl2pPr>
              <a:spcAft>
                <a:spcPts val="600"/>
              </a:spcAft>
              <a:buClr>
                <a:schemeClr val="tx1"/>
              </a:buClr>
              <a:defRPr sz="1200">
                <a:solidFill>
                  <a:schemeClr val="tx1"/>
                </a:solidFill>
              </a:defRPr>
            </a:lvl2pPr>
            <a:lvl3pPr>
              <a:spcAft>
                <a:spcPts val="600"/>
              </a:spcAft>
              <a:buClr>
                <a:schemeClr val="tx1"/>
              </a:buClr>
              <a:defRPr sz="1200">
                <a:solidFill>
                  <a:schemeClr val="tx1"/>
                </a:solidFill>
              </a:defRPr>
            </a:lvl3pPr>
            <a:lvl4pPr>
              <a:spcAft>
                <a:spcPts val="450"/>
              </a:spcAft>
              <a:buClr>
                <a:schemeClr val="tx1"/>
              </a:buClr>
              <a:defRPr sz="1050">
                <a:solidFill>
                  <a:schemeClr val="tx1"/>
                </a:solidFill>
              </a:defRPr>
            </a:lvl4pPr>
            <a:lvl5pPr>
              <a:spcAft>
                <a:spcPts val="450"/>
              </a:spcAft>
              <a:buClr>
                <a:schemeClr val="tx1"/>
              </a:buClr>
              <a:defRPr sz="105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200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342900" y="933258"/>
            <a:ext cx="84582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065517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4217549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07881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42900" y="457201"/>
            <a:ext cx="8458200" cy="457200"/>
          </a:xfrm>
        </p:spPr>
        <p:txBody>
          <a:bodyPr>
            <a:normAutofit/>
          </a:bodyPr>
          <a:lstStyle>
            <a:lvl1pPr marL="0" indent="0">
              <a:buNone/>
              <a:defRPr sz="135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342900" y="2514601"/>
            <a:ext cx="8458200" cy="1828800"/>
          </a:xfrm>
        </p:spPr>
        <p:txBody>
          <a:bodyPr anchor="t" anchorCtr="0"/>
          <a:lstStyle>
            <a:lvl1pPr>
              <a:defRPr sz="4050">
                <a:solidFill>
                  <a:schemeClr val="accent1"/>
                </a:solidFill>
              </a:defRPr>
            </a:lvl1pPr>
          </a:lstStyle>
          <a:p>
            <a:r>
              <a:rPr lang="en-US"/>
              <a:t>Click to edit Master title style</a:t>
            </a:r>
          </a:p>
        </p:txBody>
      </p:sp>
    </p:spTree>
    <p:extLst>
      <p:ext uri="{BB962C8B-B14F-4D97-AF65-F5344CB8AC3E}">
        <p14:creationId xmlns:p14="http://schemas.microsoft.com/office/powerpoint/2010/main" val="1416987632"/>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473B02-5FBD-496C-8667-C197C47B0C8F}" type="datetimeFigureOut">
              <a:rPr lang="en-US" smtClean="0"/>
              <a:pPr/>
              <a:t>3/31/2023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342900" y="6062473"/>
            <a:ext cx="8458200" cy="229181"/>
          </a:xfrm>
        </p:spPr>
        <p:txBody>
          <a:bodyPr anchor="b" anchorCtr="0">
            <a:noAutofit/>
          </a:bodyPr>
          <a:lstStyle>
            <a:lvl1pPr>
              <a:spcAft>
                <a:spcPts val="0"/>
              </a:spcAft>
              <a:defRPr sz="750">
                <a:solidFill>
                  <a:schemeClr val="bg1"/>
                </a:solidFill>
              </a:defRPr>
            </a:lvl1pPr>
            <a:lvl2pPr>
              <a:defRPr sz="750"/>
            </a:lvl2pPr>
            <a:lvl3pPr>
              <a:defRPr sz="750"/>
            </a:lvl3pPr>
            <a:lvl4pPr>
              <a:defRPr sz="750"/>
            </a:lvl4pPr>
            <a:lvl5pPr>
              <a:defRPr sz="75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42900" y="457201"/>
            <a:ext cx="8458200" cy="457200"/>
          </a:xfrm>
        </p:spPr>
        <p:txBody>
          <a:bodyPr>
            <a:normAutofit/>
          </a:bodyPr>
          <a:lstStyle>
            <a:lvl1pPr marL="0" indent="0">
              <a:buNone/>
              <a:defRPr sz="13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342900" y="2514601"/>
            <a:ext cx="8458200" cy="1828800"/>
          </a:xfrm>
        </p:spPr>
        <p:txBody>
          <a:bodyPr anchor="t" anchorCtr="0"/>
          <a:lstStyle>
            <a:lvl1pPr>
              <a:defRPr sz="4050">
                <a:solidFill>
                  <a:schemeClr val="bg1"/>
                </a:solidFill>
              </a:defRPr>
            </a:lvl1pPr>
          </a:lstStyle>
          <a:p>
            <a:r>
              <a:rPr lang="en-US"/>
              <a:t>Click to edit Master title style</a:t>
            </a:r>
          </a:p>
        </p:txBody>
      </p:sp>
    </p:spTree>
    <p:extLst>
      <p:ext uri="{BB962C8B-B14F-4D97-AF65-F5344CB8AC3E}">
        <p14:creationId xmlns:p14="http://schemas.microsoft.com/office/powerpoint/2010/main" val="4228512852"/>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342900" y="6062473"/>
            <a:ext cx="8458200" cy="229181"/>
          </a:xfrm>
        </p:spPr>
        <p:txBody>
          <a:bodyPr anchor="b" anchorCtr="0">
            <a:noAutofit/>
          </a:bodyPr>
          <a:lstStyle>
            <a:lvl1pPr>
              <a:spcAft>
                <a:spcPts val="0"/>
              </a:spcAft>
              <a:defRPr sz="750">
                <a:solidFill>
                  <a:schemeClr val="accent1"/>
                </a:solidFill>
              </a:defRPr>
            </a:lvl1pPr>
            <a:lvl2pPr>
              <a:defRPr sz="750"/>
            </a:lvl2pPr>
            <a:lvl3pPr>
              <a:defRPr sz="750"/>
            </a:lvl3pPr>
            <a:lvl4pPr>
              <a:defRPr sz="750"/>
            </a:lvl4pPr>
            <a:lvl5pPr>
              <a:defRPr sz="75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42900" y="457201"/>
            <a:ext cx="8458200" cy="457200"/>
          </a:xfrm>
        </p:spPr>
        <p:txBody>
          <a:bodyPr>
            <a:normAutofit/>
          </a:bodyPr>
          <a:lstStyle>
            <a:lvl1pPr marL="0" indent="0">
              <a:buNone/>
              <a:defRPr sz="135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342900" y="2514601"/>
            <a:ext cx="8458200" cy="1828800"/>
          </a:xfrm>
        </p:spPr>
        <p:txBody>
          <a:bodyPr anchor="t" anchorCtr="0"/>
          <a:lstStyle>
            <a:lvl1pPr>
              <a:defRPr sz="4050">
                <a:solidFill>
                  <a:schemeClr val="accent1"/>
                </a:solidFill>
              </a:defRPr>
            </a:lvl1pPr>
          </a:lstStyle>
          <a:p>
            <a:r>
              <a:rPr lang="en-US"/>
              <a:t>Click to edit Master title style</a:t>
            </a:r>
          </a:p>
        </p:txBody>
      </p:sp>
    </p:spTree>
    <p:extLst>
      <p:ext uri="{BB962C8B-B14F-4D97-AF65-F5344CB8AC3E}">
        <p14:creationId xmlns:p14="http://schemas.microsoft.com/office/powerpoint/2010/main" val="4135183052"/>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342900" y="6062473"/>
            <a:ext cx="8458200" cy="229181"/>
          </a:xfrm>
        </p:spPr>
        <p:txBody>
          <a:bodyPr anchor="b" anchorCtr="0">
            <a:noAutofit/>
          </a:bodyPr>
          <a:lstStyle>
            <a:lvl1pPr>
              <a:spcAft>
                <a:spcPts val="0"/>
              </a:spcAft>
              <a:defRPr sz="750"/>
            </a:lvl1pPr>
            <a:lvl2pPr>
              <a:defRPr sz="750"/>
            </a:lvl2pPr>
            <a:lvl3pPr>
              <a:defRPr sz="750"/>
            </a:lvl3pPr>
            <a:lvl4pPr>
              <a:defRPr sz="750"/>
            </a:lvl4pPr>
            <a:lvl5pPr>
              <a:defRPr sz="75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1790988" y="566929"/>
            <a:ext cx="1423663" cy="3380367"/>
          </a:xfrm>
        </p:spPr>
        <p:txBody>
          <a:bodyPr>
            <a:noAutofit/>
          </a:bodyPr>
          <a:lstStyle>
            <a:lvl1pPr algn="ctr">
              <a:defRPr sz="15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572707" y="1600200"/>
            <a:ext cx="5228393" cy="2348344"/>
          </a:xfrm>
        </p:spPr>
        <p:txBody>
          <a:bodyPr anchor="t" anchorCtr="0"/>
          <a:lstStyle>
            <a:lvl1pPr>
              <a:defRPr sz="405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572707" y="4059382"/>
            <a:ext cx="5229224" cy="640080"/>
          </a:xfrm>
        </p:spPr>
        <p:txBody>
          <a:bodyPr>
            <a:normAutofit/>
          </a:bodyPr>
          <a:lstStyle>
            <a:lvl1pPr marL="0" indent="0">
              <a:buNone/>
              <a:defRPr sz="135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3793996"/>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342900" y="6062473"/>
            <a:ext cx="8458200" cy="229181"/>
          </a:xfrm>
        </p:spPr>
        <p:txBody>
          <a:bodyPr anchor="b" anchorCtr="0">
            <a:noAutofit/>
          </a:bodyPr>
          <a:lstStyle>
            <a:lvl1pPr>
              <a:spcAft>
                <a:spcPts val="0"/>
              </a:spcAft>
              <a:defRPr sz="750">
                <a:solidFill>
                  <a:schemeClr val="bg1"/>
                </a:solidFill>
              </a:defRPr>
            </a:lvl1pPr>
            <a:lvl2pPr>
              <a:defRPr sz="750"/>
            </a:lvl2pPr>
            <a:lvl3pPr>
              <a:defRPr sz="750"/>
            </a:lvl3pPr>
            <a:lvl4pPr>
              <a:defRPr sz="750"/>
            </a:lvl4pPr>
            <a:lvl5pPr>
              <a:defRPr sz="75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1790988" y="563881"/>
            <a:ext cx="1423663" cy="3380367"/>
          </a:xfrm>
        </p:spPr>
        <p:txBody>
          <a:bodyPr>
            <a:noAutofit/>
          </a:bodyPr>
          <a:lstStyle>
            <a:lvl1pPr algn="ctr">
              <a:defRPr sz="15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572707" y="1600200"/>
            <a:ext cx="5228393" cy="2348344"/>
          </a:xfrm>
        </p:spPr>
        <p:txBody>
          <a:bodyPr anchor="t" anchorCtr="0"/>
          <a:lstStyle>
            <a:lvl1pPr>
              <a:defRPr sz="405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572707" y="4059382"/>
            <a:ext cx="5229224" cy="640080"/>
          </a:xfrm>
        </p:spPr>
        <p:txBody>
          <a:bodyPr>
            <a:normAutofit/>
          </a:bodyPr>
          <a:lstStyle>
            <a:lvl1pPr marL="0" indent="0">
              <a:buNone/>
              <a:defRPr sz="13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5531377"/>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1790988" y="566929"/>
            <a:ext cx="1423663" cy="3380367"/>
          </a:xfrm>
        </p:spPr>
        <p:txBody>
          <a:bodyPr>
            <a:noAutofit/>
          </a:bodyPr>
          <a:lstStyle>
            <a:lvl1pPr algn="ctr">
              <a:defRPr sz="15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572707" y="1600200"/>
            <a:ext cx="5228393" cy="2348344"/>
          </a:xfrm>
        </p:spPr>
        <p:txBody>
          <a:bodyPr anchor="t" anchorCtr="0"/>
          <a:lstStyle>
            <a:lvl1pPr>
              <a:defRPr sz="405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572707" y="4059382"/>
            <a:ext cx="5229224" cy="640080"/>
          </a:xfrm>
        </p:spPr>
        <p:txBody>
          <a:bodyPr>
            <a:normAutofit/>
          </a:bodyPr>
          <a:lstStyle>
            <a:lvl1pPr marL="0" indent="0">
              <a:buNone/>
              <a:defRPr sz="135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43534429"/>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57900"/>
            <a:ext cx="8458200" cy="228600"/>
          </a:xfrm>
        </p:spPr>
        <p:txBody>
          <a:bodyPr anchor="b" anchorCtr="0">
            <a:noAutofit/>
          </a:bodyPr>
          <a:lstStyle>
            <a:lvl1pPr>
              <a:spcAft>
                <a:spcPts val="0"/>
              </a:spcAft>
              <a:defRPr sz="750"/>
            </a:lvl1pPr>
            <a:lvl2pPr>
              <a:defRPr sz="750"/>
            </a:lvl2pPr>
            <a:lvl3pPr>
              <a:defRPr sz="750"/>
            </a:lvl3pPr>
            <a:lvl4pPr>
              <a:defRPr sz="750"/>
            </a:lvl4pPr>
            <a:lvl5pPr>
              <a:defRPr sz="75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342900" indent="-342900">
              <a:spcAft>
                <a:spcPts val="450"/>
              </a:spcAft>
              <a:buClr>
                <a:schemeClr val="accent1"/>
              </a:buClr>
              <a:buFont typeface="+mj-lt"/>
              <a:buAutoNum type="arabicPeriod"/>
              <a:defRPr b="1"/>
            </a:lvl1pPr>
            <a:lvl2pPr marL="342900" indent="0">
              <a:spcAft>
                <a:spcPts val="450"/>
              </a:spcAft>
              <a:buNone/>
              <a:defRPr/>
            </a:lvl2pPr>
            <a:lvl3pPr marL="0" indent="0">
              <a:spcAft>
                <a:spcPts val="450"/>
              </a:spcAft>
              <a:buNone/>
              <a:tabLst>
                <a:tab pos="685800" algn="l"/>
              </a:tabLst>
              <a:defRPr/>
            </a:lvl3pPr>
            <a:lvl4pPr marL="685800" indent="0">
              <a:spcAft>
                <a:spcPts val="450"/>
              </a:spcAft>
              <a:buNone/>
              <a:defRPr/>
            </a:lvl4pPr>
            <a:lvl5pPr marL="685800" indent="0">
              <a:spcAft>
                <a:spcPts val="450"/>
              </a:spcAft>
              <a:buFont typeface="Arial" panose="020B0604020202020204" pitchFamily="34" charset="0"/>
              <a:buNone/>
              <a:defRPr sz="105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951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333487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3600450" y="6475602"/>
            <a:ext cx="4800600" cy="228600"/>
          </a:xfrm>
        </p:spPr>
        <p:txBody>
          <a:body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600450" y="6062473"/>
            <a:ext cx="520065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342900" y="457200"/>
            <a:ext cx="267462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899" y="1600200"/>
            <a:ext cx="267462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3600450" y="1600200"/>
            <a:ext cx="520065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03113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433322" y="6475602"/>
            <a:ext cx="2832354" cy="228600"/>
          </a:xfrm>
        </p:spPr>
        <p:txBody>
          <a:bodyPr/>
          <a:lstStyle>
            <a:lvl1pPr>
              <a:defRPr>
                <a:solidFill>
                  <a:schemeClr val="bg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342900" y="6062473"/>
            <a:ext cx="3936492"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bg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342900" y="457200"/>
            <a:ext cx="3936492"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899" y="1600200"/>
            <a:ext cx="3936492"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67155" y="1600200"/>
            <a:ext cx="393394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86237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57900"/>
            <a:ext cx="8458200" cy="228600"/>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bg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342900" y="457200"/>
            <a:ext cx="8458200" cy="5532120"/>
          </a:xfrm>
        </p:spPr>
        <p:txBody>
          <a:bodyPr/>
          <a:lstStyle>
            <a:lvl1pPr>
              <a:spcAft>
                <a:spcPts val="1350"/>
              </a:spcAft>
              <a:buClr>
                <a:schemeClr val="bg1"/>
              </a:buClr>
              <a:defRPr sz="4050">
                <a:solidFill>
                  <a:schemeClr val="bg1"/>
                </a:solidFill>
                <a:latin typeface="+mj-lt"/>
              </a:defRPr>
            </a:lvl1pPr>
            <a:lvl2pPr marL="226314" indent="-226314">
              <a:spcAft>
                <a:spcPts val="1350"/>
              </a:spcAft>
              <a:buClr>
                <a:schemeClr val="bg1"/>
              </a:buClr>
              <a:buNone/>
              <a:defRPr sz="4050">
                <a:solidFill>
                  <a:schemeClr val="bg1"/>
                </a:solidFill>
                <a:latin typeface="+mj-lt"/>
              </a:defRPr>
            </a:lvl2pPr>
            <a:lvl3pPr marL="226314" indent="0">
              <a:buClr>
                <a:schemeClr val="bg1"/>
              </a:buClr>
              <a:buNone/>
              <a:defRPr>
                <a:solidFill>
                  <a:schemeClr val="bg1"/>
                </a:solidFill>
              </a:defRPr>
            </a:lvl3pPr>
            <a:lvl4pPr marL="411480" indent="-171450">
              <a:buClr>
                <a:schemeClr val="bg1"/>
              </a:buClr>
              <a:tabLst/>
              <a:defRPr>
                <a:solidFill>
                  <a:schemeClr val="bg1"/>
                </a:solidFill>
              </a:defRPr>
            </a:lvl4pPr>
            <a:lvl5pPr marL="596646" indent="-17145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299650"/>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57900"/>
            <a:ext cx="8458200" cy="228600"/>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accent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342900" y="457200"/>
            <a:ext cx="8458200" cy="5532120"/>
          </a:xfrm>
        </p:spPr>
        <p:txBody>
          <a:bodyPr/>
          <a:lstStyle>
            <a:lvl1pPr>
              <a:spcAft>
                <a:spcPts val="1350"/>
              </a:spcAft>
              <a:buClr>
                <a:schemeClr val="accent1"/>
              </a:buClr>
              <a:defRPr sz="4050">
                <a:solidFill>
                  <a:schemeClr val="accent1"/>
                </a:solidFill>
                <a:latin typeface="+mj-lt"/>
              </a:defRPr>
            </a:lvl1pPr>
            <a:lvl2pPr marL="226314" indent="-226314">
              <a:spcAft>
                <a:spcPts val="1350"/>
              </a:spcAft>
              <a:buClr>
                <a:schemeClr val="accent1"/>
              </a:buClr>
              <a:buNone/>
              <a:defRPr sz="4050">
                <a:solidFill>
                  <a:schemeClr val="accent1"/>
                </a:solidFill>
                <a:latin typeface="+mj-lt"/>
              </a:defRPr>
            </a:lvl2pPr>
            <a:lvl3pPr marL="226314" indent="0">
              <a:buClr>
                <a:schemeClr val="accent1"/>
              </a:buClr>
              <a:buNone/>
              <a:defRPr>
                <a:solidFill>
                  <a:schemeClr val="accent1"/>
                </a:solidFill>
              </a:defRPr>
            </a:lvl3pPr>
            <a:lvl4pPr marL="411480" indent="-171450">
              <a:buClr>
                <a:schemeClr val="accent1"/>
              </a:buClr>
              <a:tabLst/>
              <a:defRPr>
                <a:solidFill>
                  <a:schemeClr val="accent1"/>
                </a:solidFill>
              </a:defRPr>
            </a:lvl4pPr>
            <a:lvl5pPr marL="596646" indent="-17145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858445"/>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473B02-5FBD-496C-8667-C197C47B0C8F}" type="datetimeFigureOut">
              <a:rPr lang="en-US" smtClean="0"/>
              <a:pPr/>
              <a:t>3/31/2023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5968746" y="0"/>
            <a:ext cx="3175254"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432150" y="6475602"/>
            <a:ext cx="4190238" cy="228600"/>
          </a:xfrm>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57900"/>
            <a:ext cx="5280660" cy="228600"/>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accent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342900" y="457200"/>
            <a:ext cx="5278582" cy="5532120"/>
          </a:xfrm>
        </p:spPr>
        <p:txBody>
          <a:bodyPr/>
          <a:lstStyle>
            <a:lvl1pPr>
              <a:spcAft>
                <a:spcPts val="1350"/>
              </a:spcAft>
              <a:buClr>
                <a:schemeClr val="tx1"/>
              </a:buClr>
              <a:defRPr sz="4050">
                <a:solidFill>
                  <a:schemeClr val="accent1"/>
                </a:solidFill>
                <a:latin typeface="+mj-lt"/>
              </a:defRPr>
            </a:lvl1pPr>
            <a:lvl2pPr marL="226314" indent="-226314">
              <a:spcAft>
                <a:spcPts val="1350"/>
              </a:spcAft>
              <a:buClr>
                <a:schemeClr val="tx1"/>
              </a:buClr>
              <a:buNone/>
              <a:defRPr sz="4050">
                <a:solidFill>
                  <a:schemeClr val="accent1"/>
                </a:solidFill>
                <a:latin typeface="+mj-lt"/>
              </a:defRPr>
            </a:lvl2pPr>
            <a:lvl3pPr marL="226314" indent="0">
              <a:buClr>
                <a:schemeClr val="tx1"/>
              </a:buClr>
              <a:buNone/>
              <a:defRPr>
                <a:solidFill>
                  <a:schemeClr val="accent1"/>
                </a:solidFill>
              </a:defRPr>
            </a:lvl3pPr>
            <a:lvl4pPr marL="411480" indent="-171450">
              <a:buClr>
                <a:schemeClr val="tx1"/>
              </a:buClr>
              <a:tabLst/>
              <a:defRPr>
                <a:solidFill>
                  <a:schemeClr val="accent1"/>
                </a:solidFill>
              </a:defRPr>
            </a:lvl4pPr>
            <a:lvl5pPr marL="596646" indent="-17145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585226"/>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433322" y="6475602"/>
            <a:ext cx="2811780" cy="228600"/>
          </a:xfrm>
        </p:spPr>
        <p:txBody>
          <a:bodyPr/>
          <a:lstStyle>
            <a:lvl1pPr>
              <a:defRPr>
                <a:solidFill>
                  <a:schemeClr val="bg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342900" y="6062473"/>
            <a:ext cx="390906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bg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342900" y="457200"/>
            <a:ext cx="390906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342900" y="13864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342900" y="23008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342900" y="32152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342900" y="41296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342900" y="5044046"/>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899556" y="1485895"/>
            <a:ext cx="3352405"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899556" y="2396723"/>
            <a:ext cx="3352405"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899556" y="3307551"/>
            <a:ext cx="3352405"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899556" y="4218379"/>
            <a:ext cx="3352405"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899556" y="5129208"/>
            <a:ext cx="3352405"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4872594" y="13864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4872594" y="23008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4872594" y="32152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4872594" y="41296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4872594" y="5044046"/>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5429250" y="1485895"/>
            <a:ext cx="337185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5429250" y="2396723"/>
            <a:ext cx="337185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5429250" y="3307551"/>
            <a:ext cx="337185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5429250" y="4218379"/>
            <a:ext cx="337185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5429250" y="5129208"/>
            <a:ext cx="337185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6583160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433322" y="6475602"/>
            <a:ext cx="2811780" cy="228600"/>
          </a:xfrm>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342900" y="6062473"/>
            <a:ext cx="390906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accent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342900" y="457200"/>
            <a:ext cx="390906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342900" y="13864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342900" y="23008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342900" y="32152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342900" y="4129645"/>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342900" y="5044046"/>
            <a:ext cx="548640" cy="914400"/>
          </a:xfrm>
        </p:spPr>
        <p:txBody>
          <a:bodyPr wrap="none">
            <a:noAutofit/>
          </a:bodyPr>
          <a:lstStyle>
            <a:lvl1pPr>
              <a:spcAft>
                <a:spcPts val="0"/>
              </a:spcAft>
              <a:buClr>
                <a:schemeClr val="bg1"/>
              </a:buClr>
              <a:defRPr sz="405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899556" y="1485895"/>
            <a:ext cx="3352405"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899556" y="2396723"/>
            <a:ext cx="3352405"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899556" y="3307551"/>
            <a:ext cx="3352405"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899556" y="4218379"/>
            <a:ext cx="3352405"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899556" y="5129208"/>
            <a:ext cx="3352405"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4872594" y="13864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4872594" y="23008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4872594" y="32152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4872594" y="4129645"/>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4872594" y="5044046"/>
            <a:ext cx="548640" cy="914400"/>
          </a:xfrm>
        </p:spPr>
        <p:txBody>
          <a:bodyPr wrap="none">
            <a:noAutofit/>
          </a:bodyPr>
          <a:lstStyle>
            <a:lvl1pPr>
              <a:spcAft>
                <a:spcPts val="0"/>
              </a:spcAft>
              <a:buClr>
                <a:schemeClr val="bg1"/>
              </a:buClr>
              <a:defRPr sz="405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5429250" y="1485895"/>
            <a:ext cx="337185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5429250" y="2396723"/>
            <a:ext cx="337185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5429250" y="3307551"/>
            <a:ext cx="337185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5429250" y="4218379"/>
            <a:ext cx="337185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5429250" y="5129208"/>
            <a:ext cx="337185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6877546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342900" y="-137160"/>
            <a:ext cx="966978" cy="91440"/>
          </a:xfrm>
        </p:spPr>
        <p:txBody>
          <a:bodyPr/>
          <a:lstStyle>
            <a:lvl1pPr>
              <a:defRPr sz="3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986" y="6457281"/>
            <a:ext cx="6858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6016752" y="0"/>
            <a:ext cx="3127248"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2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3107748" y="0"/>
            <a:ext cx="293522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2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342900" y="1600200"/>
            <a:ext cx="2585466"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6215634" y="1600200"/>
            <a:ext cx="2585466"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3276600" y="1600200"/>
            <a:ext cx="2585466"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2645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4658868" y="0"/>
            <a:ext cx="448513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432151" y="6475602"/>
            <a:ext cx="2962656" cy="228600"/>
          </a:xfrm>
        </p:spPr>
        <p:txBody>
          <a:bodyPr/>
          <a:lstStyle>
            <a:lvl1pPr>
              <a:defRPr>
                <a:solidFill>
                  <a:schemeClr val="accent1"/>
                </a:solidFill>
              </a:defRPr>
            </a:lvl1pPr>
          </a:lstStyle>
          <a:p>
            <a:r>
              <a:rPr lang="en-US"/>
              <a:t>Presentation title   |   Business unit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342900" y="6062473"/>
            <a:ext cx="4053078"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a:stretch>
            <a:fillRect/>
          </a:stretch>
        </p:blipFill>
        <p:spPr>
          <a:xfrm>
            <a:off x="178308" y="2351152"/>
            <a:ext cx="2411921"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342900" y="457201"/>
            <a:ext cx="4053078" cy="457200"/>
          </a:xfrm>
        </p:spPr>
        <p:txBody>
          <a:bodyPr>
            <a:normAutofit/>
          </a:bodyPr>
          <a:lstStyle>
            <a:lvl1pPr marL="0" indent="0">
              <a:buNone/>
              <a:defRPr sz="135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42900" y="2514601"/>
            <a:ext cx="4053078" cy="877824"/>
          </a:xfrm>
        </p:spPr>
        <p:txBody>
          <a:bodyPr anchor="t" anchorCtr="0"/>
          <a:lstStyle>
            <a:lvl1pPr>
              <a:defRPr sz="4050" spc="0">
                <a:solidFill>
                  <a:schemeClr val="accent1"/>
                </a:solidFill>
              </a:defRPr>
            </a:lvl1pPr>
          </a:lstStyle>
          <a:p>
            <a:r>
              <a:rPr lang="en-US"/>
              <a:t>Welcome</a:t>
            </a:r>
          </a:p>
        </p:txBody>
      </p:sp>
    </p:spTree>
    <p:extLst>
      <p:ext uri="{BB962C8B-B14F-4D97-AF65-F5344CB8AC3E}">
        <p14:creationId xmlns:p14="http://schemas.microsoft.com/office/powerpoint/2010/main" val="392411123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4687" y="459582"/>
            <a:ext cx="1675937"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a:stretch>
            <a:fillRect/>
          </a:stretch>
        </p:blipFill>
        <p:spPr>
          <a:xfrm>
            <a:off x="316182" y="3215466"/>
            <a:ext cx="2493818"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tx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342900" y="6372224"/>
            <a:ext cx="8458201" cy="215900"/>
          </a:xfrm>
        </p:spPr>
        <p:txBody>
          <a:bodyPr>
            <a:noAutofit/>
          </a:bodyPr>
          <a:lstStyle>
            <a:lvl1pPr>
              <a:spcAft>
                <a:spcPts val="150"/>
              </a:spcAft>
              <a:defRPr sz="750">
                <a:solidFill>
                  <a:schemeClr val="tx1"/>
                </a:solidFill>
              </a:defRPr>
            </a:lvl1pPr>
            <a:lvl2pPr>
              <a:defRPr sz="750"/>
            </a:lvl2pPr>
            <a:lvl3pPr>
              <a:defRPr sz="750"/>
            </a:lvl3pPr>
            <a:lvl4pPr>
              <a:defRPr sz="750"/>
            </a:lvl4pPr>
            <a:lvl5pPr>
              <a:defRPr sz="75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42900" y="2514601"/>
            <a:ext cx="8458200" cy="881742"/>
          </a:xfrm>
        </p:spPr>
        <p:txBody>
          <a:bodyPr anchor="t" anchorCtr="0"/>
          <a:lstStyle>
            <a:lvl1pPr>
              <a:defRPr sz="405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342900" y="3930732"/>
            <a:ext cx="84582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04329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900" y="457200"/>
            <a:ext cx="1673352"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a:srcRect/>
          <a:stretch/>
        </p:blipFill>
        <p:spPr>
          <a:xfrm>
            <a:off x="316182" y="3215467"/>
            <a:ext cx="2493818"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bg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342900" y="6372224"/>
            <a:ext cx="8458201" cy="215900"/>
          </a:xfrm>
        </p:spPr>
        <p:txBody>
          <a:bodyPr>
            <a:noAutofit/>
          </a:bodyPr>
          <a:lstStyle>
            <a:lvl1pPr>
              <a:spcAft>
                <a:spcPts val="150"/>
              </a:spcAft>
              <a:defRPr sz="750">
                <a:solidFill>
                  <a:schemeClr val="bg1"/>
                </a:solidFill>
              </a:defRPr>
            </a:lvl1pPr>
            <a:lvl2pPr>
              <a:defRPr sz="750"/>
            </a:lvl2pPr>
            <a:lvl3pPr>
              <a:defRPr sz="750"/>
            </a:lvl3pPr>
            <a:lvl4pPr>
              <a:defRPr sz="750"/>
            </a:lvl4pPr>
            <a:lvl5pPr>
              <a:defRPr sz="75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42900" y="2514601"/>
            <a:ext cx="8458200" cy="941118"/>
          </a:xfrm>
        </p:spPr>
        <p:txBody>
          <a:bodyPr anchor="t" anchorCtr="0"/>
          <a:lstStyle>
            <a:lvl1pPr>
              <a:defRPr sz="4050">
                <a:solidFill>
                  <a:schemeClr val="bg1"/>
                </a:solidFill>
              </a:defRPr>
            </a:lvl1pPr>
          </a:lstStyle>
          <a:p>
            <a:r>
              <a:rPr lang="en-US"/>
              <a:t>Appendix</a:t>
            </a:r>
          </a:p>
        </p:txBody>
      </p:sp>
    </p:spTree>
    <p:extLst>
      <p:ext uri="{BB962C8B-B14F-4D97-AF65-F5344CB8AC3E}">
        <p14:creationId xmlns:p14="http://schemas.microsoft.com/office/powerpoint/2010/main" val="4212037895"/>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a:stretch>
            <a:fillRect/>
          </a:stretch>
        </p:blipFill>
        <p:spPr>
          <a:xfrm>
            <a:off x="316182" y="3215466"/>
            <a:ext cx="2493818"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1" y="457200"/>
            <a:ext cx="1675937"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342900" y="6062473"/>
            <a:ext cx="8458200" cy="229181"/>
          </a:xfrm>
        </p:spPr>
        <p:txBody>
          <a:bodyPr anchor="b" anchorCtr="0">
            <a:noAutofit/>
          </a:bodyPr>
          <a:lstStyle>
            <a:lvl1pPr marL="0" marR="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750">
                <a:solidFill>
                  <a:schemeClr val="accent1"/>
                </a:solidFill>
              </a:defRPr>
            </a:lvl1pPr>
            <a:lvl2pPr>
              <a:defRPr sz="750"/>
            </a:lvl2pPr>
            <a:lvl3pPr>
              <a:defRPr sz="750"/>
            </a:lvl3pPr>
            <a:lvl4pPr>
              <a:defRPr sz="750"/>
            </a:lvl4pPr>
            <a:lvl5pPr>
              <a:defRPr sz="750"/>
            </a:lvl5pPr>
          </a:lstStyle>
          <a:p>
            <a:pPr marL="0" marR="0" lvl="0" indent="0" algn="l" defTabSz="6858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342900" y="6372224"/>
            <a:ext cx="8458201" cy="215900"/>
          </a:xfrm>
        </p:spPr>
        <p:txBody>
          <a:bodyPr>
            <a:noAutofit/>
          </a:bodyPr>
          <a:lstStyle>
            <a:lvl1pPr>
              <a:spcAft>
                <a:spcPts val="150"/>
              </a:spcAft>
              <a:defRPr sz="750">
                <a:solidFill>
                  <a:schemeClr val="accent1"/>
                </a:solidFill>
              </a:defRPr>
            </a:lvl1pPr>
            <a:lvl2pPr>
              <a:defRPr sz="750"/>
            </a:lvl2pPr>
            <a:lvl3pPr>
              <a:defRPr sz="750"/>
            </a:lvl3pPr>
            <a:lvl4pPr>
              <a:defRPr sz="750"/>
            </a:lvl4pPr>
            <a:lvl5pPr>
              <a:defRPr sz="75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342900" y="2514601"/>
            <a:ext cx="8458200" cy="941118"/>
          </a:xfrm>
        </p:spPr>
        <p:txBody>
          <a:bodyPr anchor="t" anchorCtr="0"/>
          <a:lstStyle>
            <a:lvl1pPr>
              <a:defRPr sz="4050"/>
            </a:lvl1pPr>
          </a:lstStyle>
          <a:p>
            <a:r>
              <a:rPr lang="en-US"/>
              <a:t>Questions?</a:t>
            </a:r>
          </a:p>
        </p:txBody>
      </p:sp>
    </p:spTree>
    <p:extLst>
      <p:ext uri="{BB962C8B-B14F-4D97-AF65-F5344CB8AC3E}">
        <p14:creationId xmlns:p14="http://schemas.microsoft.com/office/powerpoint/2010/main" val="2698642923"/>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73B02-5FBD-496C-8667-C197C47B0C8F}" type="datetimeFigureOut">
              <a:rPr lang="en-US" smtClean="0"/>
              <a:pPr/>
              <a:t>3/31/2023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473B02-5FBD-496C-8667-C197C47B0C8F}" type="datetimeFigureOut">
              <a:rPr lang="en-US" smtClean="0"/>
              <a:pPr/>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473B02-5FBD-496C-8667-C197C47B0C8F}" type="datetimeFigureOut">
              <a:rPr lang="en-US" smtClean="0"/>
              <a:pPr/>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A4E7A-38D5-46F5-A84B-20FB9AB70A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image" Target="../media/image1.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73B02-5FBD-496C-8667-C197C47B0C8F}" type="datetimeFigureOut">
              <a:rPr lang="en-US" smtClean="0"/>
              <a:pPr/>
              <a:t>3/31/2023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4E7A-38D5-46F5-A84B-20FB9AB70A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73B02-5FBD-496C-8667-C197C47B0C8F}" type="datetimeFigureOut">
              <a:rPr lang="en-US" smtClean="0"/>
              <a:pPr/>
              <a:t>3/31/2023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4E7A-38D5-46F5-A84B-20FB9AB70AA6}" type="slidenum">
              <a:rPr lang="en-US" smtClean="0"/>
              <a:pPr/>
              <a:t>‹#›</a:t>
            </a:fld>
            <a:endParaRPr lang="en-US"/>
          </a:p>
        </p:txBody>
      </p:sp>
    </p:spTree>
    <p:extLst>
      <p:ext uri="{BB962C8B-B14F-4D97-AF65-F5344CB8AC3E}">
        <p14:creationId xmlns:p14="http://schemas.microsoft.com/office/powerpoint/2010/main" val="26410139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342900" y="6451899"/>
            <a:ext cx="6858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432151" y="6475602"/>
            <a:ext cx="4800600" cy="228600"/>
          </a:xfrm>
          <a:prstGeom prst="rect">
            <a:avLst/>
          </a:prstGeom>
        </p:spPr>
        <p:txBody>
          <a:bodyPr vert="horz" wrap="none" lIns="0" tIns="0" rIns="0" bIns="0" rtlCol="0" anchor="t" anchorCtr="0"/>
          <a:lstStyle>
            <a:lvl1pPr algn="l">
              <a:defRPr sz="750">
                <a:solidFill>
                  <a:schemeClr val="accent1"/>
                </a:solidFill>
              </a:defRPr>
            </a:lvl1pPr>
          </a:lstStyle>
          <a:p>
            <a:r>
              <a:rPr lang="en-US"/>
              <a:t>Presentation title   |   Business unit   |   Guardian confidential</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8458200" y="6475602"/>
            <a:ext cx="342900" cy="228600"/>
          </a:xfrm>
          <a:prstGeom prst="rect">
            <a:avLst/>
          </a:prstGeom>
        </p:spPr>
        <p:txBody>
          <a:bodyPr vert="horz" wrap="none" lIns="0" tIns="0" rIns="0" bIns="0" rtlCol="0" anchor="t" anchorCtr="0"/>
          <a:lstStyle>
            <a:lvl1pPr algn="r">
              <a:defRPr sz="75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342900" y="457200"/>
            <a:ext cx="84582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342900" y="1600200"/>
            <a:ext cx="84582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24976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Lst>
  <p:hf hdr="0" dt="0"/>
  <p:txStyles>
    <p:titleStyle>
      <a:lvl1pPr algn="l" defTabSz="6858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750"/>
        </a:spcAft>
        <a:buClr>
          <a:schemeClr val="accent1"/>
        </a:buClr>
        <a:buFont typeface="Arial" panose="020B0604020202020204" pitchFamily="34" charset="0"/>
        <a:buNone/>
        <a:defRPr sz="1350" kern="1200">
          <a:solidFill>
            <a:schemeClr val="accent1"/>
          </a:solidFill>
          <a:latin typeface="+mn-lt"/>
          <a:ea typeface="+mn-ea"/>
          <a:cs typeface="+mn-cs"/>
        </a:defRPr>
      </a:lvl1pPr>
      <a:lvl2pPr marL="171450" indent="-171450" algn="l" defTabSz="685800" rtl="0" eaLnBrk="1" latinLnBrk="0" hangingPunct="1">
        <a:lnSpc>
          <a:spcPct val="100000"/>
        </a:lnSpc>
        <a:spcBef>
          <a:spcPts val="0"/>
        </a:spcBef>
        <a:spcAft>
          <a:spcPts val="750"/>
        </a:spcAft>
        <a:buClr>
          <a:schemeClr val="accent1"/>
        </a:buClr>
        <a:buFont typeface="Arial" panose="020B0604020202020204" pitchFamily="34" charset="0"/>
        <a:buChar char="•"/>
        <a:defRPr sz="1350" kern="1200">
          <a:solidFill>
            <a:schemeClr val="accent1"/>
          </a:solidFill>
          <a:latin typeface="+mn-lt"/>
          <a:ea typeface="+mn-ea"/>
          <a:cs typeface="+mn-cs"/>
        </a:defRPr>
      </a:lvl2pPr>
      <a:lvl3pPr marL="342900" indent="-171450" algn="l" defTabSz="685800" rtl="0" eaLnBrk="1" latinLnBrk="0" hangingPunct="1">
        <a:lnSpc>
          <a:spcPct val="100000"/>
        </a:lnSpc>
        <a:spcBef>
          <a:spcPts val="0"/>
        </a:spcBef>
        <a:spcAft>
          <a:spcPts val="750"/>
        </a:spcAft>
        <a:buClr>
          <a:schemeClr val="accent1"/>
        </a:buClr>
        <a:buFont typeface="System Font Regular"/>
        <a:buChar char="–"/>
        <a:tabLst/>
        <a:defRPr sz="1350" kern="1200">
          <a:solidFill>
            <a:schemeClr val="accent1"/>
          </a:solidFill>
          <a:latin typeface="+mn-lt"/>
          <a:ea typeface="+mn-ea"/>
          <a:cs typeface="+mn-cs"/>
        </a:defRPr>
      </a:lvl3pPr>
      <a:lvl4pPr marL="514350" indent="-17145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200" kern="1200">
          <a:solidFill>
            <a:schemeClr val="accent1"/>
          </a:solidFill>
          <a:latin typeface="+mn-lt"/>
          <a:ea typeface="+mn-ea"/>
          <a:cs typeface="+mn-cs"/>
        </a:defRPr>
      </a:lvl4pPr>
      <a:lvl5pPr marL="685800" indent="-171450" algn="l" defTabSz="685800" rtl="0" eaLnBrk="1" latinLnBrk="0" hangingPunct="1">
        <a:lnSpc>
          <a:spcPct val="100000"/>
        </a:lnSpc>
        <a:spcBef>
          <a:spcPts val="0"/>
        </a:spcBef>
        <a:spcAft>
          <a:spcPts val="600"/>
        </a:spcAft>
        <a:buClr>
          <a:schemeClr val="accent1"/>
        </a:buClr>
        <a:buFont typeface="System Font Regular"/>
        <a:buChar char="–"/>
        <a:defRPr sz="1200" kern="1200">
          <a:solidFill>
            <a:schemeClr val="accent1"/>
          </a:solidFill>
          <a:latin typeface="+mn-lt"/>
          <a:ea typeface="+mn-ea"/>
          <a:cs typeface="+mn-cs"/>
        </a:defRPr>
      </a:lvl5pPr>
      <a:lvl6pPr marL="822960" indent="-137160" algn="l" defTabSz="685800" rtl="0" eaLnBrk="1" latinLnBrk="0" hangingPunct="1">
        <a:lnSpc>
          <a:spcPct val="100000"/>
        </a:lnSpc>
        <a:spcBef>
          <a:spcPts val="0"/>
        </a:spcBef>
        <a:spcAft>
          <a:spcPts val="450"/>
        </a:spcAft>
        <a:buClr>
          <a:schemeClr val="accent1"/>
        </a:buClr>
        <a:buFont typeface="Arial" panose="020B0604020202020204" pitchFamily="34" charset="0"/>
        <a:buChar char="•"/>
        <a:defRPr sz="1050" kern="1200">
          <a:solidFill>
            <a:schemeClr val="accent1"/>
          </a:solidFill>
          <a:latin typeface="+mn-lt"/>
          <a:ea typeface="+mn-ea"/>
          <a:cs typeface="+mn-cs"/>
        </a:defRPr>
      </a:lvl6pPr>
      <a:lvl7pPr marL="960120" indent="-137160" algn="l" defTabSz="685800" rtl="0" eaLnBrk="1" latinLnBrk="0" hangingPunct="1">
        <a:lnSpc>
          <a:spcPct val="100000"/>
        </a:lnSpc>
        <a:spcBef>
          <a:spcPts val="0"/>
        </a:spcBef>
        <a:spcAft>
          <a:spcPts val="450"/>
        </a:spcAft>
        <a:buClr>
          <a:schemeClr val="accent1"/>
        </a:buClr>
        <a:buFont typeface="System Font Regular"/>
        <a:buChar char="–"/>
        <a:defRPr sz="1050" kern="1200">
          <a:solidFill>
            <a:schemeClr val="accent1"/>
          </a:solidFill>
          <a:latin typeface="+mn-lt"/>
          <a:ea typeface="+mn-ea"/>
          <a:cs typeface="+mn-cs"/>
        </a:defRPr>
      </a:lvl7pPr>
      <a:lvl8pPr marL="1049274" indent="-89154" algn="l" defTabSz="685800" rtl="0" eaLnBrk="1" latinLnBrk="0" hangingPunct="1">
        <a:lnSpc>
          <a:spcPct val="100000"/>
        </a:lnSpc>
        <a:spcBef>
          <a:spcPts val="0"/>
        </a:spcBef>
        <a:spcAft>
          <a:spcPts val="300"/>
        </a:spcAft>
        <a:buClr>
          <a:schemeClr val="accent1"/>
        </a:buClr>
        <a:buFont typeface="Arial" panose="020B0604020202020204" pitchFamily="34" charset="0"/>
        <a:buChar char="•"/>
        <a:tabLst/>
        <a:defRPr sz="900" kern="1200">
          <a:solidFill>
            <a:schemeClr val="accent1"/>
          </a:solidFill>
          <a:latin typeface="+mn-lt"/>
          <a:ea typeface="+mn-ea"/>
          <a:cs typeface="+mn-cs"/>
        </a:defRPr>
      </a:lvl8pPr>
      <a:lvl9pPr marL="0" indent="0" algn="l" defTabSz="685800" rtl="0" eaLnBrk="1" latinLnBrk="0" hangingPunct="1">
        <a:lnSpc>
          <a:spcPct val="100000"/>
        </a:lnSpc>
        <a:spcBef>
          <a:spcPts val="0"/>
        </a:spcBef>
        <a:spcAft>
          <a:spcPts val="150"/>
        </a:spcAft>
        <a:buClr>
          <a:schemeClr val="accent1"/>
        </a:buClr>
        <a:buFont typeface="Arial" panose="020B0604020202020204" pitchFamily="34" charset="0"/>
        <a:buNone/>
        <a:defRPr sz="900" i="1"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www.google.com/url?sa=i&amp;rct=j&amp;q=&amp;esrc=s&amp;source=images&amp;cd=&amp;cad=rja&amp;uact=8&amp;ved=2ahUKEwjLmIenuI3aAhVEG6wKHai9A5sQjRx6BAgAEAU&amp;url=https://www.thoughtco.com/design-your-educational-philosophy-2081733&amp;psig=AOvVaw1AVARE2Vj3kj0SrQ8YgRNl&amp;ust=1522272147386274" TargetMode="External"/><Relationship Id="rId18" Type="http://schemas.openxmlformats.org/officeDocument/2006/relationships/image" Target="../media/image35.jpeg"/><Relationship Id="rId3" Type="http://schemas.openxmlformats.org/officeDocument/2006/relationships/hyperlink" Target="https://www.google.com/url?sa=i&amp;rct=j&amp;q=&amp;esrc=s&amp;source=images&amp;cd=&amp;cad=rja&amp;uact=8&amp;ved=2ahUKEwi--amLvvvZAhVKY6wKHXQ5CRkQjRx6BAgAEAU&amp;url=https://www.pinterest.com/explore/helping-others-quotes/&amp;psig=AOvVaw0ejDBAH0BIf2RYwfiCQLvh&amp;ust=1521655119390126" TargetMode="External"/><Relationship Id="rId7" Type="http://schemas.openxmlformats.org/officeDocument/2006/relationships/hyperlink" Target="https://www.google.com/url?sa=i&amp;rct=j&amp;q=&amp;esrc=s&amp;source=images&amp;cd=&amp;cad=rja&amp;uact=8&amp;ved=2ahUKEwidx-Clto3aAhURd6wKHXNHBS0QjRx6BAgAEAU&amp;url=https://www.inquisitr.com/3242810/virginia-cafeteria-worker-charged-with-stealing-from-elementary-students-lunch-money-accounts/&amp;psig=AOvVaw1SAGHetmonIiWWAlJP2KRt&amp;ust=1522271729484872" TargetMode="External"/><Relationship Id="rId12" Type="http://schemas.openxmlformats.org/officeDocument/2006/relationships/image" Target="../media/image32.jpeg"/><Relationship Id="rId17" Type="http://schemas.openxmlformats.org/officeDocument/2006/relationships/hyperlink" Target="https://www.google.com/imgres?imgurl=https://d1bdhkmqqz901h.cloudfront.net/980x567/smart/http://www.tribtown.com/wp-content/uploads/sites/10/2016/08/57a78cb4e7cb3.hires_.jpg&amp;imgrefurl=http://www.tribtown.com/2017/04/13/seymour_head_football_coach_going_to_elkhart_central/&amp;docid=Oq6TvXnDT8qeGM&amp;tbnid=RzvHs_fWqf_foM:&amp;vet=12ahUKEwiukqDduY3aAhUKQ60KHbf9De04ZBAzKDAwMHoECAAQMQ..i&amp;w=980&amp;h=567&amp;bih=766&amp;biw=1461&amp;q=high%20school%20football%20coach&amp;ved=2ahUKEwiukqDduY3aAhUKQ60KHbf9De04ZBAzKDAwMHoECAAQMQ&amp;iact=mrc&amp;uact=8" TargetMode="External"/><Relationship Id="rId2" Type="http://schemas.openxmlformats.org/officeDocument/2006/relationships/hyperlink" Target="http://www.tribtown.com/2017/04/13/seymour_head_football_coach_going_to_elkhart_central/" TargetMode="Externa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hyperlink" Target="http://www.google.com/url?sa=i&amp;rct=j&amp;q=&amp;esrc=s&amp;source=images&amp;cd=&amp;cad=rja&amp;uact=8&amp;ved=2ahUKEwijysfrt43aAhVBG6wKHZA-BcUQjRx6BAgAEAU&amp;url=http://marcusgriffin.com/a-busy-day/&amp;psig=AOvVaw1AVARE2Vj3kj0SrQ8YgRNl&amp;ust=1522272147386274" TargetMode="External"/><Relationship Id="rId5" Type="http://schemas.openxmlformats.org/officeDocument/2006/relationships/hyperlink" Target="https://www.google.com/url?sa=i&amp;rct=j&amp;q=&amp;esrc=s&amp;source=images&amp;cd=&amp;cad=rja&amp;uact=8&amp;ved=2ahUKEwiY2tuBto3aAhUGM6wKHX09AVEQjRx6BAgAEAU&amp;url=https://www.npr.org/sections/ed/2016/06/01/477859976/lets-take-a-ride-with-a-kentucky-school-bus-driver&amp;psig=AOvVaw1U08QIKzRIXZQujB-JSp9E&amp;ust=1522271621433860" TargetMode="External"/><Relationship Id="rId15" Type="http://schemas.openxmlformats.org/officeDocument/2006/relationships/hyperlink" Target="https://www.google.com/url?sa=i&amp;rct=j&amp;q=&amp;esrc=s&amp;source=images&amp;cd=&amp;cad=rja&amp;uact=8&amp;ved=2ahUKEwiv3PXjuI3aAhUR7awKHcg3DccQjRx6BAgAEAU&amp;url=https://www.thehour.com/norwalk/article/School-district-to-outsource-custodian-positions-8059995.php&amp;psig=AOvVaw05KTkT_ApBwjaVJr5c9mZS&amp;ust=1522272352107398" TargetMode="External"/><Relationship Id="rId10"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hyperlink" Target="https://www.google.com/url?sa=i&amp;rct=j&amp;q=&amp;esrc=s&amp;source=images&amp;cd=&amp;cad=rja&amp;uact=8&amp;ved=&amp;url=https://www.careerfaqs.com.au/careers/how-to-become-a-teacher-librarian-in-australia-careers-in-education&amp;psig=AOvVaw28TIxOKJyBuMhU_fOpbThH&amp;ust=1522271833273323" TargetMode="External"/><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hyperlink" Target="https://theoryofinterest.blogspot.com/2018/09/finance-and-namibians.html" TargetMode="External"/><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chart" Target="../charts/chart1.xml"/><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B9vCcpY3aAhUDeKwKHXH3DmQQjRx6BAgAEAU&amp;url=https://www.freeiconspng.com/img/42389&amp;psig=AOvVaw1ypkgLechF0bSkSG2-KxkH&amp;ust=152226715388882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bmj2k.com/2013/01/20/sneak-peek-of-the-week-of-january-20th-2013/" TargetMode="External"/><Relationship Id="rId2" Type="http://schemas.openxmlformats.org/officeDocument/2006/relationships/image" Target="../media/image49.jpg"/><Relationship Id="rId1" Type="http://schemas.openxmlformats.org/officeDocument/2006/relationships/slideLayout" Target="../slideLayouts/slideLayout12.xml"/><Relationship Id="rId5" Type="http://schemas.openxmlformats.org/officeDocument/2006/relationships/hyperlink" Target="https://www.publicdomainpictures.net/en/view-image.php?image=247270&amp;picture=coffee-break-time" TargetMode="Externa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hyperlink" Target="https://agileexperience.es/2019/12/04/marcos-de-escalado-agil/" TargetMode="External"/><Relationship Id="rId2" Type="http://schemas.openxmlformats.org/officeDocument/2006/relationships/image" Target="../media/image51.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hrdailyadvisor.blr.com/2020/06/01/5-ways-hr-can-combat-communication-overload-in-the-age-of-digital-transformation/" TargetMode="External"/><Relationship Id="rId2" Type="http://schemas.openxmlformats.org/officeDocument/2006/relationships/hyperlink" Target="https://www.shrm.org/resourcesandtools/hr-topics/benefits/pages/employees-stressed-by-benefits-decisions.aspx" TargetMode="External"/><Relationship Id="rId1" Type="http://schemas.openxmlformats.org/officeDocument/2006/relationships/slideLayout" Target="../slideLayouts/slideLayout14.xml"/><Relationship Id="rId5" Type="http://schemas.openxmlformats.org/officeDocument/2006/relationships/image" Target="../media/image54.gif"/><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hyperlink" Target="https://creoleindc.typepad.com/rantings_of_a_creole_prin/2013/02/tip-jar.html" TargetMode="External"/><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areerplan.commons.gc.cuny.edu/blog/virtual-conferences"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56.jpeg"/><Relationship Id="rId1" Type="http://schemas.openxmlformats.org/officeDocument/2006/relationships/slideLayout" Target="../slideLayouts/slideLayout16.xml"/><Relationship Id="rId6" Type="http://schemas.openxmlformats.org/officeDocument/2006/relationships/hyperlink" Target="file:///C:\Users\cmthu\Desktop\Open%20Enrollment%20Email%20Announcement%202022.png" TargetMode="External"/><Relationship Id="rId5" Type="http://schemas.openxmlformats.org/officeDocument/2006/relationships/hyperlink" Target="https://www.flipsnack.com/gentryfinancial/lindale-isd-official-bh/full-view.html" TargetMode="External"/><Relationship Id="rId4" Type="http://schemas.openxmlformats.org/officeDocument/2006/relationships/hyperlink" Target="http://www.mybenefitshub.com/lindaleis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diagramLayout" Target="../diagrams/layout2.xml"/><Relationship Id="rId7" Type="http://schemas.openxmlformats.org/officeDocument/2006/relationships/image" Target="../media/image58.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Legislative" TargetMode="External"/><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3" name="Rectangle 103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4" name="Rectangle 103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5" name="Rectangle 103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7" name="Rectangle 103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10">
            <a:extLst>
              <a:ext uri="{FF2B5EF4-FFF2-40B4-BE49-F238E27FC236}">
                <a16:creationId xmlns:a16="http://schemas.microsoft.com/office/drawing/2014/main" id="{1C3E8DCC-BD55-C2AE-F56C-354EE20D719C}"/>
              </a:ext>
            </a:extLst>
          </p:cNvPr>
          <p:cNvSpPr>
            <a:spLocks noGrp="1"/>
          </p:cNvSpPr>
          <p:nvPr>
            <p:ph type="title"/>
          </p:nvPr>
        </p:nvSpPr>
        <p:spPr>
          <a:xfrm>
            <a:off x="1037673" y="348865"/>
            <a:ext cx="7288583" cy="1576446"/>
          </a:xfrm>
        </p:spPr>
        <p:txBody>
          <a:bodyPr anchor="ctr">
            <a:normAutofit fontScale="90000"/>
          </a:bodyPr>
          <a:lstStyle/>
          <a:p>
            <a:pPr>
              <a:lnSpc>
                <a:spcPct val="90000"/>
              </a:lnSpc>
            </a:pPr>
            <a:r>
              <a:rPr lang="en-US" sz="3500" b="1">
                <a:solidFill>
                  <a:srgbClr val="FFFFFF"/>
                </a:solidFill>
              </a:rPr>
              <a:t>Welcome, </a:t>
            </a:r>
            <a:br>
              <a:rPr lang="en-US" sz="3500" b="1">
                <a:solidFill>
                  <a:srgbClr val="FFFFFF"/>
                </a:solidFill>
              </a:rPr>
            </a:br>
            <a:r>
              <a:rPr lang="en-US" sz="3500" b="1">
                <a:solidFill>
                  <a:srgbClr val="FFFFFF"/>
                </a:solidFill>
              </a:rPr>
              <a:t>to the </a:t>
            </a:r>
            <a:br>
              <a:rPr lang="en-US" sz="3500" b="1">
                <a:solidFill>
                  <a:srgbClr val="FFFFFF"/>
                </a:solidFill>
              </a:rPr>
            </a:br>
            <a:r>
              <a:rPr lang="en-US" sz="3500" b="1">
                <a:solidFill>
                  <a:srgbClr val="FFFFFF"/>
                </a:solidFill>
              </a:rPr>
              <a:t>2023 Region VII </a:t>
            </a:r>
            <a:br>
              <a:rPr lang="en-US" sz="3500" b="1">
                <a:solidFill>
                  <a:srgbClr val="FFFFFF"/>
                </a:solidFill>
              </a:rPr>
            </a:br>
            <a:r>
              <a:rPr lang="en-US" sz="3500" b="1">
                <a:solidFill>
                  <a:srgbClr val="FFFFFF"/>
                </a:solidFill>
              </a:rPr>
              <a:t>Benefits Cooperative Meeting </a:t>
            </a:r>
            <a:br>
              <a:rPr lang="en-US" sz="3500" b="1">
                <a:solidFill>
                  <a:srgbClr val="FFFFFF"/>
                </a:solidFill>
              </a:rPr>
            </a:br>
            <a:endParaRPr lang="en-US" sz="3500">
              <a:solidFill>
                <a:srgbClr val="FFFFFF"/>
              </a:solidFill>
            </a:endParaRPr>
          </a:p>
        </p:txBody>
      </p:sp>
      <p:sp>
        <p:nvSpPr>
          <p:cNvPr id="6" name="TextBox 5"/>
          <p:cNvSpPr txBox="1"/>
          <p:nvPr/>
        </p:nvSpPr>
        <p:spPr>
          <a:xfrm>
            <a:off x="3800597" y="2193220"/>
            <a:ext cx="1542805" cy="400110"/>
          </a:xfrm>
          <a:prstGeom prst="rect">
            <a:avLst/>
          </a:prstGeom>
          <a:noFill/>
        </p:spPr>
        <p:txBody>
          <a:bodyPr wrap="square" rtlCol="0">
            <a:spAutoFit/>
          </a:bodyPr>
          <a:lstStyle/>
          <a:p>
            <a:pPr marL="0" marR="0" lvl="0" indent="0" algn="ctr" defTabSz="585216"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F497D"/>
                </a:solidFill>
                <a:effectLst/>
                <a:uLnTx/>
                <a:uFillTx/>
                <a:latin typeface="Calibri"/>
                <a:ea typeface="+mn-ea"/>
                <a:cs typeface="+mn-cs"/>
              </a:rPr>
              <a:t>Hosted By:</a:t>
            </a:r>
          </a:p>
        </p:txBody>
      </p:sp>
      <p:pic>
        <p:nvPicPr>
          <p:cNvPr id="8" name="Picture 2"/>
          <p:cNvPicPr>
            <a:picLocks noChangeAspect="1" noChangeArrowheads="1"/>
          </p:cNvPicPr>
          <p:nvPr/>
        </p:nvPicPr>
        <p:blipFill>
          <a:blip r:embed="rId2" cstate="print"/>
          <a:srcRect/>
          <a:stretch>
            <a:fillRect/>
          </a:stretch>
        </p:blipFill>
        <p:spPr bwMode="auto">
          <a:xfrm>
            <a:off x="6215979" y="2452479"/>
            <a:ext cx="1861386" cy="1216075"/>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8724"/>
            <a:ext cx="5170218" cy="934375"/>
          </a:xfrm>
          <a:prstGeom prst="rect">
            <a:avLst/>
          </a:prstGeom>
        </p:spPr>
      </p:pic>
      <p:pic>
        <p:nvPicPr>
          <p:cNvPr id="1026" name="Picture 2">
            <a:extLst>
              <a:ext uri="{FF2B5EF4-FFF2-40B4-BE49-F238E27FC236}">
                <a16:creationId xmlns:a16="http://schemas.microsoft.com/office/drawing/2014/main" id="{CE2D2089-9D93-82A4-4EAB-9E274F438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955" y="4083774"/>
            <a:ext cx="2080017" cy="208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a:extLst>
              <a:ext uri="{FF2B5EF4-FFF2-40B4-BE49-F238E27FC236}">
                <a16:creationId xmlns:a16="http://schemas.microsoft.com/office/drawing/2014/main" id="{8331C746-A567-B262-CA97-B11A44855D53}"/>
              </a:ext>
            </a:extLst>
          </p:cNvPr>
          <p:cNvSpPr>
            <a:spLocks noGrp="1"/>
          </p:cNvSpPr>
          <p:nvPr>
            <p:ph idx="1"/>
          </p:nvPr>
        </p:nvSpPr>
        <p:spPr>
          <a:xfrm>
            <a:off x="2471192" y="6229246"/>
            <a:ext cx="4201614" cy="512892"/>
          </a:xfrm>
        </p:spPr>
        <p:txBody>
          <a:bodyPr/>
          <a:lstStyle/>
          <a:p>
            <a:pPr marL="0" indent="0" algn="ctr" defTabSz="585216">
              <a:buNone/>
            </a:pPr>
            <a:r>
              <a:rPr lang="en-US" sz="2048" kern="1200">
                <a:solidFill>
                  <a:schemeClr val="tx1"/>
                </a:solidFill>
                <a:highlight>
                  <a:srgbClr val="FFFF00"/>
                </a:highlight>
                <a:latin typeface="+mn-lt"/>
                <a:ea typeface="+mn-ea"/>
                <a:cs typeface="+mn-cs"/>
              </a:rPr>
              <a:t>Scan QR Code Above to Register</a:t>
            </a:r>
            <a:endParaRPr lang="en-US">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42" name="Rectangle 34822">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84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808" name="AutoShape 16" descr="Image result for high school football coach">
            <a:hlinkClick r:id="rId2"/>
          </p:cNvPr>
          <p:cNvSpPr>
            <a:spLocks noChangeAspect="1" noChangeArrowheads="1"/>
          </p:cNvSpPr>
          <p:nvPr/>
        </p:nvSpPr>
        <p:spPr bwMode="auto">
          <a:xfrm>
            <a:off x="1905001" y="1905001"/>
            <a:ext cx="5106807" cy="2955925"/>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818" name="Picture 2" descr="Related image">
            <a:hlinkClick r:id="rId3"/>
          </p:cNvPr>
          <p:cNvPicPr>
            <a:picLocks noChangeAspect="1" noChangeArrowheads="1"/>
          </p:cNvPicPr>
          <p:nvPr/>
        </p:nvPicPr>
        <p:blipFill>
          <a:blip r:embed="rId4" cstate="print"/>
          <a:srcRect/>
          <a:stretch>
            <a:fillRect/>
          </a:stretch>
        </p:blipFill>
        <p:spPr bwMode="auto">
          <a:xfrm>
            <a:off x="3541011" y="914400"/>
            <a:ext cx="2289856" cy="3761140"/>
          </a:xfrm>
          <a:prstGeom prst="rect">
            <a:avLst/>
          </a:prstGeom>
          <a:noFill/>
          <a:ln w="38100">
            <a:solidFill>
              <a:schemeClr val="tx2"/>
            </a:solidFill>
          </a:ln>
        </p:spPr>
      </p:pic>
      <p:pic>
        <p:nvPicPr>
          <p:cNvPr id="33794" name="Picture 2" descr="Image result for school bus driver">
            <a:hlinkClick r:id="rId5"/>
          </p:cNvPr>
          <p:cNvPicPr>
            <a:picLocks noChangeAspect="1" noChangeArrowheads="1"/>
          </p:cNvPicPr>
          <p:nvPr/>
        </p:nvPicPr>
        <p:blipFill>
          <a:blip r:embed="rId6" cstate="print"/>
          <a:srcRect/>
          <a:stretch>
            <a:fillRect/>
          </a:stretch>
        </p:blipFill>
        <p:spPr bwMode="auto">
          <a:xfrm>
            <a:off x="1131532" y="1031936"/>
            <a:ext cx="2295223" cy="1527963"/>
          </a:xfrm>
          <a:prstGeom prst="rect">
            <a:avLst/>
          </a:prstGeom>
          <a:noFill/>
        </p:spPr>
      </p:pic>
      <p:pic>
        <p:nvPicPr>
          <p:cNvPr id="33796" name="Picture 4" descr="Image result for school cafeteria worker">
            <a:hlinkClick r:id="rId7"/>
          </p:cNvPr>
          <p:cNvPicPr>
            <a:picLocks noChangeAspect="1" noChangeArrowheads="1"/>
          </p:cNvPicPr>
          <p:nvPr/>
        </p:nvPicPr>
        <p:blipFill>
          <a:blip r:embed="rId8" cstate="print"/>
          <a:srcRect/>
          <a:stretch>
            <a:fillRect/>
          </a:stretch>
        </p:blipFill>
        <p:spPr bwMode="auto">
          <a:xfrm>
            <a:off x="1131531" y="2736203"/>
            <a:ext cx="2291945" cy="1328224"/>
          </a:xfrm>
          <a:prstGeom prst="rect">
            <a:avLst/>
          </a:prstGeom>
          <a:noFill/>
        </p:spPr>
      </p:pic>
      <p:pic>
        <p:nvPicPr>
          <p:cNvPr id="33798" name="Picture 6" descr="Related image">
            <a:hlinkClick r:id="rId9"/>
          </p:cNvPr>
          <p:cNvPicPr>
            <a:picLocks noChangeAspect="1" noChangeArrowheads="1"/>
          </p:cNvPicPr>
          <p:nvPr/>
        </p:nvPicPr>
        <p:blipFill>
          <a:blip r:embed="rId10" cstate="print"/>
          <a:srcRect/>
          <a:stretch>
            <a:fillRect/>
          </a:stretch>
        </p:blipFill>
        <p:spPr bwMode="auto">
          <a:xfrm>
            <a:off x="1131532" y="4264166"/>
            <a:ext cx="2260152" cy="1351660"/>
          </a:xfrm>
          <a:prstGeom prst="rect">
            <a:avLst/>
          </a:prstGeom>
          <a:noFill/>
        </p:spPr>
      </p:pic>
      <p:pic>
        <p:nvPicPr>
          <p:cNvPr id="33802" name="Picture 10" descr="Related image">
            <a:hlinkClick r:id="rId11"/>
          </p:cNvPr>
          <p:cNvPicPr>
            <a:picLocks noChangeAspect="1" noChangeArrowheads="1"/>
          </p:cNvPicPr>
          <p:nvPr/>
        </p:nvPicPr>
        <p:blipFill>
          <a:blip r:embed="rId12" cstate="print"/>
          <a:srcRect/>
          <a:stretch>
            <a:fillRect/>
          </a:stretch>
        </p:blipFill>
        <p:spPr bwMode="auto">
          <a:xfrm>
            <a:off x="3658547" y="4793076"/>
            <a:ext cx="2115641" cy="1090143"/>
          </a:xfrm>
          <a:prstGeom prst="rect">
            <a:avLst/>
          </a:prstGeom>
          <a:noFill/>
        </p:spPr>
      </p:pic>
      <p:pic>
        <p:nvPicPr>
          <p:cNvPr id="33804" name="Picture 12" descr="Related image">
            <a:hlinkClick r:id="rId13"/>
          </p:cNvPr>
          <p:cNvPicPr>
            <a:picLocks noChangeAspect="1" noChangeArrowheads="1"/>
          </p:cNvPicPr>
          <p:nvPr/>
        </p:nvPicPr>
        <p:blipFill>
          <a:blip r:embed="rId14" cstate="print"/>
          <a:srcRect/>
          <a:stretch>
            <a:fillRect/>
          </a:stretch>
        </p:blipFill>
        <p:spPr bwMode="auto">
          <a:xfrm>
            <a:off x="6009260" y="2677435"/>
            <a:ext cx="1849902" cy="1351659"/>
          </a:xfrm>
          <a:prstGeom prst="rect">
            <a:avLst/>
          </a:prstGeom>
          <a:noFill/>
        </p:spPr>
      </p:pic>
      <p:pic>
        <p:nvPicPr>
          <p:cNvPr id="33806" name="Picture 14" descr="Related image">
            <a:hlinkClick r:id="rId15"/>
          </p:cNvPr>
          <p:cNvPicPr>
            <a:picLocks noChangeAspect="1" noChangeArrowheads="1"/>
          </p:cNvPicPr>
          <p:nvPr/>
        </p:nvPicPr>
        <p:blipFill>
          <a:blip r:embed="rId16" cstate="print"/>
          <a:srcRect/>
          <a:stretch>
            <a:fillRect/>
          </a:stretch>
        </p:blipFill>
        <p:spPr bwMode="auto">
          <a:xfrm>
            <a:off x="6009260" y="4205398"/>
            <a:ext cx="1946058" cy="1351660"/>
          </a:xfrm>
          <a:prstGeom prst="rect">
            <a:avLst/>
          </a:prstGeom>
          <a:noFill/>
        </p:spPr>
      </p:pic>
      <p:pic>
        <p:nvPicPr>
          <p:cNvPr id="33818" name="Picture 26" descr="Image result for high school football coach">
            <a:hlinkClick r:id="rId17"/>
          </p:cNvPr>
          <p:cNvPicPr>
            <a:picLocks noChangeAspect="1" noChangeArrowheads="1"/>
          </p:cNvPicPr>
          <p:nvPr/>
        </p:nvPicPr>
        <p:blipFill>
          <a:blip r:embed="rId18" cstate="print"/>
          <a:srcRect/>
          <a:stretch>
            <a:fillRect/>
          </a:stretch>
        </p:blipFill>
        <p:spPr bwMode="auto">
          <a:xfrm>
            <a:off x="5950493" y="1031936"/>
            <a:ext cx="1965146" cy="149409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CA2EB309-2AA9-1917-5473-EC8F5AB8179C}"/>
              </a:ext>
            </a:extLst>
          </p:cNvPr>
          <p:cNvSpPr>
            <a:spLocks noGrp="1"/>
          </p:cNvSpPr>
          <p:nvPr>
            <p:ph type="title"/>
          </p:nvPr>
        </p:nvSpPr>
        <p:spPr>
          <a:xfrm>
            <a:off x="524785" y="5490971"/>
            <a:ext cx="5221554" cy="1159200"/>
          </a:xfrm>
        </p:spPr>
        <p:txBody>
          <a:bodyPr vert="horz" lIns="91440" tIns="45720" rIns="91440" bIns="45720" rtlCol="0" anchor="ctr">
            <a:normAutofit/>
          </a:bodyPr>
          <a:lstStyle/>
          <a:p>
            <a:pPr algn="l">
              <a:lnSpc>
                <a:spcPct val="90000"/>
              </a:lnSpc>
            </a:pPr>
            <a:r>
              <a:rPr kumimoji="0" lang="en-US" sz="3500" b="1" i="0" u="none" strike="noStrike" kern="1200" cap="none" spc="0" normalizeH="0" baseline="0" noProof="0">
                <a:ln>
                  <a:noFill/>
                </a:ln>
                <a:solidFill>
                  <a:srgbClr val="FFFFFF"/>
                </a:solidFill>
                <a:effectLst/>
                <a:uLnTx/>
                <a:uFillTx/>
                <a:latin typeface="+mj-lt"/>
                <a:ea typeface="+mj-ea"/>
                <a:cs typeface="+mj-cs"/>
              </a:rPr>
              <a:t>GFG and Financial Literacy</a:t>
            </a:r>
            <a:endParaRPr lang="en-US" sz="3500" kern="1200">
              <a:solidFill>
                <a:srgbClr val="FFFFFF"/>
              </a:solidFill>
              <a:latin typeface="+mj-lt"/>
              <a:ea typeface="+mj-ea"/>
              <a:cs typeface="+mj-cs"/>
            </a:endParaRPr>
          </a:p>
        </p:txBody>
      </p:sp>
      <p:sp>
        <p:nvSpPr>
          <p:cNvPr id="13" name="Content Placeholder 12">
            <a:extLst>
              <a:ext uri="{FF2B5EF4-FFF2-40B4-BE49-F238E27FC236}">
                <a16:creationId xmlns:a16="http://schemas.microsoft.com/office/drawing/2014/main" id="{49C7F5CF-D19F-80A8-98D3-7C9FFEFA5554}"/>
              </a:ext>
            </a:extLst>
          </p:cNvPr>
          <p:cNvSpPr>
            <a:spLocks noGrp="1"/>
          </p:cNvSpPr>
          <p:nvPr>
            <p:ph sz="half" idx="2"/>
          </p:nvPr>
        </p:nvSpPr>
        <p:spPr>
          <a:xfrm>
            <a:off x="6342391" y="5633765"/>
            <a:ext cx="2556416" cy="873612"/>
          </a:xfrm>
        </p:spPr>
        <p:txBody>
          <a:bodyPr vert="horz" lIns="91440" tIns="45720" rIns="91440" bIns="45720" rtlCol="0" anchor="ctr">
            <a:normAutofit/>
          </a:bodyPr>
          <a:lstStyle/>
          <a:p>
            <a:pPr marL="0" indent="0">
              <a:lnSpc>
                <a:spcPct val="90000"/>
              </a:lnSpc>
              <a:spcBef>
                <a:spcPts val="1000"/>
              </a:spcBef>
              <a:buNone/>
            </a:pPr>
            <a:r>
              <a:rPr lang="en-US" sz="1700" kern="1200">
                <a:solidFill>
                  <a:srgbClr val="FFFFFF"/>
                </a:solidFill>
                <a:latin typeface="+mn-lt"/>
                <a:ea typeface="+mn-ea"/>
                <a:cs typeface="+mn-cs"/>
              </a:rPr>
              <a:t>Assisting with education and navigation of life’s financial decisions  </a:t>
            </a:r>
          </a:p>
        </p:txBody>
      </p:sp>
      <p:pic>
        <p:nvPicPr>
          <p:cNvPr id="3" name="Content Placeholder 2" descr="Text&#10;&#10;Description automatically generated">
            <a:extLst>
              <a:ext uri="{FF2B5EF4-FFF2-40B4-BE49-F238E27FC236}">
                <a16:creationId xmlns:a16="http://schemas.microsoft.com/office/drawing/2014/main" id="{E94DFE30-019B-33DD-D36D-4748FF0DB1C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012" b="7798"/>
          <a:stretch/>
        </p:blipFill>
        <p:spPr>
          <a:xfrm>
            <a:off x="358901" y="951268"/>
            <a:ext cx="8495662" cy="3398242"/>
          </a:xfrm>
          <a:prstGeom prst="rect">
            <a:avLst/>
          </a:prstGeom>
        </p:spPr>
      </p:pic>
      <p:sp>
        <p:nvSpPr>
          <p:cNvPr id="5" name="Rectangle 1"/>
          <p:cNvSpPr>
            <a:spLocks noChangeArrowheads="1"/>
          </p:cNvSpPr>
          <p:nvPr/>
        </p:nvSpPr>
        <p:spPr bwMode="auto">
          <a:xfrm>
            <a:off x="381000" y="-238455"/>
            <a:ext cx="8229600" cy="1143000"/>
          </a:xfrm>
          <a:prstGeom prst="rect">
            <a:avLst/>
          </a:prstGeom>
        </p:spPr>
        <p:txBody>
          <a:bodyPr vert="horz" lIns="91440" tIns="45720" rIns="91440" bIns="45720" rtlCol="0" anchor="ctr">
            <a:normAutofit/>
          </a:bodyPr>
          <a:lstStyle/>
          <a:p>
            <a:pPr marL="0" marR="0" lvl="0" indent="0" algn="ctr" fontAlgn="auto">
              <a:spcBef>
                <a:spcPct val="0"/>
              </a:spcBef>
              <a:spcAft>
                <a:spcPts val="600"/>
              </a:spcAft>
              <a:buClrTx/>
              <a:buSzTx/>
              <a:tabLst/>
              <a:defRPr/>
            </a:pPr>
            <a:r>
              <a:rPr kumimoji="0" lang="en-US" sz="4400" b="1" i="0" u="none" strike="noStrike" kern="1200" cap="none" spc="0" normalizeH="0" baseline="0" noProof="0">
                <a:ln>
                  <a:noFill/>
                </a:ln>
                <a:effectLst/>
                <a:uLnTx/>
                <a:uFillTx/>
                <a:latin typeface="+mj-lt"/>
                <a:ea typeface="+mj-ea"/>
                <a:cs typeface="+mj-cs"/>
              </a:rPr>
              <a:t> </a:t>
            </a:r>
          </a:p>
        </p:txBody>
      </p:sp>
    </p:spTree>
    <p:extLst>
      <p:ext uri="{BB962C8B-B14F-4D97-AF65-F5344CB8AC3E}">
        <p14:creationId xmlns:p14="http://schemas.microsoft.com/office/powerpoint/2010/main" val="400490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C92-FA88-4A0C-B400-5D88B6D2029F}"/>
              </a:ext>
            </a:extLst>
          </p:cNvPr>
          <p:cNvSpPr>
            <a:spLocks noGrp="1"/>
          </p:cNvSpPr>
          <p:nvPr>
            <p:ph type="title"/>
          </p:nvPr>
        </p:nvSpPr>
        <p:spPr>
          <a:xfrm>
            <a:off x="-67089" y="5699131"/>
            <a:ext cx="2325757" cy="301619"/>
          </a:xfrm>
        </p:spPr>
        <p:txBody>
          <a:bodyPr>
            <a:noAutofit/>
          </a:bodyPr>
          <a:lstStyle/>
          <a:p>
            <a:r>
              <a:rPr lang="en-US" sz="1200"/>
              <a:t>GFG and Financial Literacy</a:t>
            </a:r>
          </a:p>
        </p:txBody>
      </p:sp>
      <p:sp>
        <p:nvSpPr>
          <p:cNvPr id="3" name="Title 1">
            <a:extLst>
              <a:ext uri="{FF2B5EF4-FFF2-40B4-BE49-F238E27FC236}">
                <a16:creationId xmlns:a16="http://schemas.microsoft.com/office/drawing/2014/main" id="{6FB6334C-D989-79D1-7B04-B6C9256739EC}"/>
              </a:ext>
            </a:extLst>
          </p:cNvPr>
          <p:cNvSpPr txBox="1">
            <a:spLocks/>
          </p:cNvSpPr>
          <p:nvPr/>
        </p:nvSpPr>
        <p:spPr>
          <a:xfrm>
            <a:off x="1678840" y="1084025"/>
            <a:ext cx="5693510" cy="425198"/>
          </a:xfrm>
          <a:prstGeom prst="rect">
            <a:avLst/>
          </a:prstGeom>
        </p:spPr>
        <p:txBody>
          <a:bodyPr vert="horz" lIns="2700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50"/>
              <a:t>Study Hall</a:t>
            </a:r>
          </a:p>
        </p:txBody>
      </p:sp>
      <p:sp>
        <p:nvSpPr>
          <p:cNvPr id="4" name="TextBox 3">
            <a:extLst>
              <a:ext uri="{FF2B5EF4-FFF2-40B4-BE49-F238E27FC236}">
                <a16:creationId xmlns:a16="http://schemas.microsoft.com/office/drawing/2014/main" id="{4C21CF75-A49D-B4CA-C759-D93FA8CB94F3}"/>
              </a:ext>
            </a:extLst>
          </p:cNvPr>
          <p:cNvSpPr txBox="1"/>
          <p:nvPr/>
        </p:nvSpPr>
        <p:spPr>
          <a:xfrm>
            <a:off x="469624" y="1972969"/>
            <a:ext cx="7230716" cy="3135987"/>
          </a:xfrm>
          <a:prstGeom prst="rect">
            <a:avLst/>
          </a:prstGeom>
          <a:noFill/>
        </p:spPr>
        <p:txBody>
          <a:bodyPr wrap="square" rtlCol="0">
            <a:spAutoFit/>
          </a:bodyPr>
          <a:lstStyle/>
          <a:p>
            <a:r>
              <a:rPr lang="en-US" sz="2100">
                <a:solidFill>
                  <a:schemeClr val="tx2"/>
                </a:solidFill>
              </a:rPr>
              <a:t>General Financial Literacy and TRS Education Campaign:</a:t>
            </a:r>
          </a:p>
          <a:p>
            <a:endParaRPr lang="en-US" sz="1350"/>
          </a:p>
          <a:p>
            <a:pPr marL="214313" indent="-214313">
              <a:lnSpc>
                <a:spcPct val="250000"/>
              </a:lnSpc>
              <a:buFont typeface="Wingdings" pitchFamily="2" charset="2"/>
              <a:buChar char="Ø"/>
            </a:pPr>
            <a:r>
              <a:rPr lang="en-US" sz="1350"/>
              <a:t>20-30 Minute Presentation at Each Campus</a:t>
            </a:r>
          </a:p>
          <a:p>
            <a:pPr marL="214313" indent="-214313">
              <a:lnSpc>
                <a:spcPct val="250000"/>
              </a:lnSpc>
              <a:buFont typeface="Wingdings" pitchFamily="2" charset="2"/>
              <a:buChar char="Ø"/>
            </a:pPr>
            <a:r>
              <a:rPr lang="en-US" sz="1350"/>
              <a:t>Education of TRS Retirement Benefits and Calculations</a:t>
            </a:r>
          </a:p>
          <a:p>
            <a:pPr marL="214313" indent="-214313">
              <a:lnSpc>
                <a:spcPct val="250000"/>
              </a:lnSpc>
              <a:buFont typeface="Wingdings" pitchFamily="2" charset="2"/>
              <a:buChar char="Ø"/>
            </a:pPr>
            <a:r>
              <a:rPr lang="en-US" sz="1350"/>
              <a:t>Introduction of the “Retirement Gap”</a:t>
            </a:r>
          </a:p>
          <a:p>
            <a:pPr marL="214313" indent="-214313">
              <a:lnSpc>
                <a:spcPct val="250000"/>
              </a:lnSpc>
              <a:buFont typeface="Wingdings" pitchFamily="2" charset="2"/>
              <a:buChar char="Ø"/>
            </a:pPr>
            <a:r>
              <a:rPr lang="en-US" sz="1350"/>
              <a:t>Saving for Retirement (403b, 457, IRA, etc.)</a:t>
            </a:r>
          </a:p>
          <a:p>
            <a:pPr marL="214313" indent="-214313">
              <a:lnSpc>
                <a:spcPct val="250000"/>
              </a:lnSpc>
              <a:buFont typeface="Wingdings" pitchFamily="2" charset="2"/>
              <a:buChar char="Ø"/>
            </a:pPr>
            <a:r>
              <a:rPr lang="en-US" sz="1350"/>
              <a:t>Making the Most of Your Income</a:t>
            </a:r>
          </a:p>
        </p:txBody>
      </p:sp>
      <p:pic>
        <p:nvPicPr>
          <p:cNvPr id="1026" name="Picture 2" descr="654,304 School Desk Images, Stock Photos &amp; Vectors | Shutterstock">
            <a:extLst>
              <a:ext uri="{FF2B5EF4-FFF2-40B4-BE49-F238E27FC236}">
                <a16:creationId xmlns:a16="http://schemas.microsoft.com/office/drawing/2014/main" id="{A188DC2B-8F71-D034-1568-8EAD4953FEE1}"/>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6956"/>
          <a:stretch/>
        </p:blipFill>
        <p:spPr bwMode="auto">
          <a:xfrm>
            <a:off x="4651349" y="2742366"/>
            <a:ext cx="4271506" cy="285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63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C92-FA88-4A0C-B400-5D88B6D2029F}"/>
              </a:ext>
            </a:extLst>
          </p:cNvPr>
          <p:cNvSpPr>
            <a:spLocks noGrp="1"/>
          </p:cNvSpPr>
          <p:nvPr>
            <p:ph type="title"/>
          </p:nvPr>
        </p:nvSpPr>
        <p:spPr>
          <a:xfrm>
            <a:off x="-67089" y="5699131"/>
            <a:ext cx="2325757" cy="301619"/>
          </a:xfrm>
        </p:spPr>
        <p:txBody>
          <a:bodyPr>
            <a:noAutofit/>
          </a:bodyPr>
          <a:lstStyle/>
          <a:p>
            <a:r>
              <a:rPr lang="en-US" sz="1200"/>
              <a:t>GFG and Financial Literacy</a:t>
            </a:r>
          </a:p>
        </p:txBody>
      </p:sp>
      <p:sp>
        <p:nvSpPr>
          <p:cNvPr id="3" name="Title 1">
            <a:extLst>
              <a:ext uri="{FF2B5EF4-FFF2-40B4-BE49-F238E27FC236}">
                <a16:creationId xmlns:a16="http://schemas.microsoft.com/office/drawing/2014/main" id="{6FB6334C-D989-79D1-7B04-B6C9256739EC}"/>
              </a:ext>
            </a:extLst>
          </p:cNvPr>
          <p:cNvSpPr txBox="1">
            <a:spLocks/>
          </p:cNvSpPr>
          <p:nvPr/>
        </p:nvSpPr>
        <p:spPr>
          <a:xfrm>
            <a:off x="1678840" y="1084025"/>
            <a:ext cx="5693510" cy="425198"/>
          </a:xfrm>
          <a:prstGeom prst="rect">
            <a:avLst/>
          </a:prstGeom>
        </p:spPr>
        <p:txBody>
          <a:bodyPr vert="horz" lIns="2700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4050">
                <a:solidFill>
                  <a:prstClr val="black"/>
                </a:solidFill>
                <a:latin typeface="Calibri"/>
              </a:rPr>
              <a:t>Retiring Soon</a:t>
            </a:r>
          </a:p>
        </p:txBody>
      </p:sp>
      <p:sp>
        <p:nvSpPr>
          <p:cNvPr id="4" name="TextBox 3">
            <a:extLst>
              <a:ext uri="{FF2B5EF4-FFF2-40B4-BE49-F238E27FC236}">
                <a16:creationId xmlns:a16="http://schemas.microsoft.com/office/drawing/2014/main" id="{4C21CF75-A49D-B4CA-C759-D93FA8CB94F3}"/>
              </a:ext>
            </a:extLst>
          </p:cNvPr>
          <p:cNvSpPr txBox="1"/>
          <p:nvPr/>
        </p:nvSpPr>
        <p:spPr>
          <a:xfrm>
            <a:off x="469624" y="1972969"/>
            <a:ext cx="7193446" cy="3805401"/>
          </a:xfrm>
          <a:prstGeom prst="rect">
            <a:avLst/>
          </a:prstGeom>
          <a:noFill/>
        </p:spPr>
        <p:txBody>
          <a:bodyPr wrap="square" rtlCol="0">
            <a:spAutoFit/>
          </a:bodyPr>
          <a:lstStyle/>
          <a:p>
            <a:pPr defTabSz="685800">
              <a:defRPr/>
            </a:pPr>
            <a:r>
              <a:rPr lang="en-US" sz="2100">
                <a:solidFill>
                  <a:srgbClr val="1F497D"/>
                </a:solidFill>
                <a:latin typeface="Calibri"/>
              </a:rPr>
              <a:t>In-Depth Retirement Review for Those Within 5 Years of Retiring:</a:t>
            </a:r>
          </a:p>
          <a:p>
            <a:pPr defTabSz="685800">
              <a:defRPr/>
            </a:pPr>
            <a:endParaRPr lang="en-US" sz="1350">
              <a:solidFill>
                <a:prstClr val="black"/>
              </a:solidFill>
              <a:latin typeface="Calibri"/>
            </a:endParaRPr>
          </a:p>
          <a:p>
            <a:pPr marL="214313" indent="-214313" defTabSz="685800">
              <a:lnSpc>
                <a:spcPct val="250000"/>
              </a:lnSpc>
              <a:buFont typeface="Wingdings" pitchFamily="2" charset="2"/>
              <a:buChar char="Ø"/>
              <a:defRPr/>
            </a:pPr>
            <a:r>
              <a:rPr lang="en-US" sz="1350">
                <a:solidFill>
                  <a:prstClr val="black"/>
                </a:solidFill>
                <a:latin typeface="Calibri"/>
              </a:rPr>
              <a:t>45-60 Minute Presentation for Entire District</a:t>
            </a:r>
          </a:p>
          <a:p>
            <a:pPr marL="214313" indent="-214313" defTabSz="685800">
              <a:lnSpc>
                <a:spcPct val="150000"/>
              </a:lnSpc>
              <a:buFont typeface="Wingdings" pitchFamily="2" charset="2"/>
              <a:buChar char="Ø"/>
              <a:defRPr/>
            </a:pPr>
            <a:r>
              <a:rPr lang="en-US" sz="1350">
                <a:solidFill>
                  <a:prstClr val="black"/>
                </a:solidFill>
                <a:latin typeface="Calibri"/>
              </a:rPr>
              <a:t>TRS Retirement Deep Dive</a:t>
            </a:r>
          </a:p>
          <a:p>
            <a:pPr marL="557213" lvl="1" indent="-214313">
              <a:lnSpc>
                <a:spcPct val="150000"/>
              </a:lnSpc>
              <a:buFont typeface="Wingdings" pitchFamily="2" charset="2"/>
              <a:buChar char="Ø"/>
            </a:pPr>
            <a:r>
              <a:rPr lang="en-US" sz="1200">
                <a:solidFill>
                  <a:prstClr val="black"/>
                </a:solidFill>
                <a:latin typeface="Calibri"/>
              </a:rPr>
              <a:t>Calculating Benefits</a:t>
            </a:r>
          </a:p>
          <a:p>
            <a:pPr marL="557213" lvl="1" indent="-214313">
              <a:lnSpc>
                <a:spcPct val="150000"/>
              </a:lnSpc>
              <a:buFont typeface="Wingdings" pitchFamily="2" charset="2"/>
              <a:buChar char="Ø"/>
            </a:pPr>
            <a:r>
              <a:rPr lang="en-US" sz="1200">
                <a:solidFill>
                  <a:prstClr val="black"/>
                </a:solidFill>
                <a:latin typeface="Calibri"/>
              </a:rPr>
              <a:t>Survivorship and Partial Lump-Sum Options</a:t>
            </a:r>
          </a:p>
          <a:p>
            <a:pPr marL="214313" indent="-214313" defTabSz="685800">
              <a:lnSpc>
                <a:spcPct val="250000"/>
              </a:lnSpc>
              <a:buFont typeface="Wingdings" pitchFamily="2" charset="2"/>
              <a:buChar char="Ø"/>
              <a:defRPr/>
            </a:pPr>
            <a:r>
              <a:rPr lang="en-US" sz="1350">
                <a:solidFill>
                  <a:prstClr val="black"/>
                </a:solidFill>
                <a:latin typeface="Calibri"/>
              </a:rPr>
              <a:t>Social Security and TRS Correlation</a:t>
            </a:r>
          </a:p>
          <a:p>
            <a:pPr marL="214313" indent="-214313" defTabSz="685800">
              <a:lnSpc>
                <a:spcPct val="250000"/>
              </a:lnSpc>
              <a:buFont typeface="Wingdings" pitchFamily="2" charset="2"/>
              <a:buChar char="Ø"/>
              <a:defRPr/>
            </a:pPr>
            <a:r>
              <a:rPr lang="en-US" sz="1350">
                <a:solidFill>
                  <a:prstClr val="black"/>
                </a:solidFill>
                <a:latin typeface="Calibri"/>
              </a:rPr>
              <a:t>TRS-Care Benefits and Medicare</a:t>
            </a:r>
          </a:p>
          <a:p>
            <a:pPr marL="214313" indent="-214313" defTabSz="685800">
              <a:lnSpc>
                <a:spcPct val="250000"/>
              </a:lnSpc>
              <a:buFont typeface="Wingdings" pitchFamily="2" charset="2"/>
              <a:buChar char="Ø"/>
              <a:defRPr/>
            </a:pPr>
            <a:r>
              <a:rPr lang="en-US" sz="1350">
                <a:solidFill>
                  <a:prstClr val="black"/>
                </a:solidFill>
                <a:latin typeface="Calibri"/>
              </a:rPr>
              <a:t>Retirement Checklist and How to File</a:t>
            </a:r>
          </a:p>
        </p:txBody>
      </p:sp>
      <p:pic>
        <p:nvPicPr>
          <p:cNvPr id="5" name="Picture 4" descr="A picture containing text, indoor, posing&#10;&#10;Description automatically generated">
            <a:extLst>
              <a:ext uri="{FF2B5EF4-FFF2-40B4-BE49-F238E27FC236}">
                <a16:creationId xmlns:a16="http://schemas.microsoft.com/office/drawing/2014/main" id="{305B4905-B5F6-685C-E074-06A5C5FF28D4}"/>
              </a:ext>
            </a:extLst>
          </p:cNvPr>
          <p:cNvPicPr>
            <a:picLocks noChangeAspect="1"/>
          </p:cNvPicPr>
          <p:nvPr/>
        </p:nvPicPr>
        <p:blipFill>
          <a:blip r:embed="rId3"/>
          <a:stretch>
            <a:fillRect/>
          </a:stretch>
        </p:blipFill>
        <p:spPr>
          <a:xfrm>
            <a:off x="5508764" y="2336626"/>
            <a:ext cx="3255065" cy="3664124"/>
          </a:xfrm>
          <a:prstGeom prst="rect">
            <a:avLst/>
          </a:prstGeom>
        </p:spPr>
      </p:pic>
    </p:spTree>
    <p:extLst>
      <p:ext uri="{BB962C8B-B14F-4D97-AF65-F5344CB8AC3E}">
        <p14:creationId xmlns:p14="http://schemas.microsoft.com/office/powerpoint/2010/main" val="1299574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C92-FA88-4A0C-B400-5D88B6D2029F}"/>
              </a:ext>
            </a:extLst>
          </p:cNvPr>
          <p:cNvSpPr>
            <a:spLocks noGrp="1"/>
          </p:cNvSpPr>
          <p:nvPr>
            <p:ph type="title"/>
          </p:nvPr>
        </p:nvSpPr>
        <p:spPr>
          <a:xfrm>
            <a:off x="6977270" y="5695687"/>
            <a:ext cx="2325757" cy="301619"/>
          </a:xfrm>
        </p:spPr>
        <p:txBody>
          <a:bodyPr>
            <a:noAutofit/>
          </a:bodyPr>
          <a:lstStyle/>
          <a:p>
            <a:r>
              <a:rPr lang="en-US" sz="1200"/>
              <a:t>GFG and Financial Literacy</a:t>
            </a:r>
          </a:p>
        </p:txBody>
      </p:sp>
      <p:sp>
        <p:nvSpPr>
          <p:cNvPr id="3" name="Title 1">
            <a:extLst>
              <a:ext uri="{FF2B5EF4-FFF2-40B4-BE49-F238E27FC236}">
                <a16:creationId xmlns:a16="http://schemas.microsoft.com/office/drawing/2014/main" id="{6FB6334C-D989-79D1-7B04-B6C9256739EC}"/>
              </a:ext>
            </a:extLst>
          </p:cNvPr>
          <p:cNvSpPr txBox="1">
            <a:spLocks/>
          </p:cNvSpPr>
          <p:nvPr/>
        </p:nvSpPr>
        <p:spPr>
          <a:xfrm>
            <a:off x="1678840" y="1084025"/>
            <a:ext cx="5693510" cy="425198"/>
          </a:xfrm>
          <a:prstGeom prst="rect">
            <a:avLst/>
          </a:prstGeom>
        </p:spPr>
        <p:txBody>
          <a:bodyPr vert="horz" lIns="2700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4050">
                <a:solidFill>
                  <a:prstClr val="black"/>
                </a:solidFill>
                <a:latin typeface="Calibri"/>
              </a:rPr>
              <a:t>Matching Plans</a:t>
            </a:r>
          </a:p>
        </p:txBody>
      </p:sp>
      <p:sp>
        <p:nvSpPr>
          <p:cNvPr id="4" name="TextBox 3">
            <a:extLst>
              <a:ext uri="{FF2B5EF4-FFF2-40B4-BE49-F238E27FC236}">
                <a16:creationId xmlns:a16="http://schemas.microsoft.com/office/drawing/2014/main" id="{4C21CF75-A49D-B4CA-C759-D93FA8CB94F3}"/>
              </a:ext>
            </a:extLst>
          </p:cNvPr>
          <p:cNvSpPr txBox="1"/>
          <p:nvPr/>
        </p:nvSpPr>
        <p:spPr>
          <a:xfrm>
            <a:off x="469624" y="1972968"/>
            <a:ext cx="7193446" cy="692497"/>
          </a:xfrm>
          <a:prstGeom prst="rect">
            <a:avLst/>
          </a:prstGeom>
          <a:noFill/>
        </p:spPr>
        <p:txBody>
          <a:bodyPr wrap="square" rtlCol="0">
            <a:spAutoFit/>
          </a:bodyPr>
          <a:lstStyle/>
          <a:p>
            <a:pPr defTabSz="685800">
              <a:defRPr/>
            </a:pPr>
            <a:r>
              <a:rPr lang="en-US" sz="2100">
                <a:solidFill>
                  <a:srgbClr val="1F497D"/>
                </a:solidFill>
                <a:latin typeface="Calibri"/>
              </a:rPr>
              <a:t>Benefits of Offering a Matching Plan</a:t>
            </a:r>
          </a:p>
          <a:p>
            <a:pPr defTabSz="685800">
              <a:defRPr/>
            </a:pPr>
            <a:endParaRPr lang="en-US">
              <a:solidFill>
                <a:prstClr val="black"/>
              </a:solidFill>
              <a:latin typeface="Calibri"/>
            </a:endParaRPr>
          </a:p>
        </p:txBody>
      </p:sp>
      <p:pic>
        <p:nvPicPr>
          <p:cNvPr id="10" name="Picture 9">
            <a:extLst>
              <a:ext uri="{FF2B5EF4-FFF2-40B4-BE49-F238E27FC236}">
                <a16:creationId xmlns:a16="http://schemas.microsoft.com/office/drawing/2014/main" id="{21D5E905-51ED-86A6-E709-202DFE4603C8}"/>
              </a:ext>
            </a:extLst>
          </p:cNvPr>
          <p:cNvPicPr>
            <a:picLocks noChangeAspect="1"/>
          </p:cNvPicPr>
          <p:nvPr/>
        </p:nvPicPr>
        <p:blipFill>
          <a:blip r:embed="rId3"/>
          <a:stretch>
            <a:fillRect/>
          </a:stretch>
        </p:blipFill>
        <p:spPr>
          <a:xfrm>
            <a:off x="539894" y="2519654"/>
            <a:ext cx="476250" cy="457200"/>
          </a:xfrm>
          <a:prstGeom prst="rect">
            <a:avLst/>
          </a:prstGeom>
        </p:spPr>
      </p:pic>
      <p:pic>
        <p:nvPicPr>
          <p:cNvPr id="11" name="Picture 10">
            <a:extLst>
              <a:ext uri="{FF2B5EF4-FFF2-40B4-BE49-F238E27FC236}">
                <a16:creationId xmlns:a16="http://schemas.microsoft.com/office/drawing/2014/main" id="{408921A3-488B-B149-B4CC-B656DE8F8D0C}"/>
              </a:ext>
            </a:extLst>
          </p:cNvPr>
          <p:cNvPicPr>
            <a:picLocks noChangeAspect="1"/>
          </p:cNvPicPr>
          <p:nvPr/>
        </p:nvPicPr>
        <p:blipFill>
          <a:blip r:embed="rId4"/>
          <a:stretch>
            <a:fillRect/>
          </a:stretch>
        </p:blipFill>
        <p:spPr>
          <a:xfrm>
            <a:off x="588995" y="2992834"/>
            <a:ext cx="476250" cy="391583"/>
          </a:xfrm>
          <a:prstGeom prst="rect">
            <a:avLst/>
          </a:prstGeom>
        </p:spPr>
      </p:pic>
      <p:pic>
        <p:nvPicPr>
          <p:cNvPr id="12" name="Picture 11">
            <a:extLst>
              <a:ext uri="{FF2B5EF4-FFF2-40B4-BE49-F238E27FC236}">
                <a16:creationId xmlns:a16="http://schemas.microsoft.com/office/drawing/2014/main" id="{7C98DAF1-96F7-3B8B-0BA5-39330A8D18CD}"/>
              </a:ext>
            </a:extLst>
          </p:cNvPr>
          <p:cNvPicPr>
            <a:picLocks noChangeAspect="1"/>
          </p:cNvPicPr>
          <p:nvPr/>
        </p:nvPicPr>
        <p:blipFill>
          <a:blip r:embed="rId5"/>
          <a:stretch>
            <a:fillRect/>
          </a:stretch>
        </p:blipFill>
        <p:spPr>
          <a:xfrm>
            <a:off x="562458" y="3324770"/>
            <a:ext cx="476250" cy="476250"/>
          </a:xfrm>
          <a:prstGeom prst="rect">
            <a:avLst/>
          </a:prstGeom>
        </p:spPr>
      </p:pic>
      <p:pic>
        <p:nvPicPr>
          <p:cNvPr id="13" name="Picture 12">
            <a:extLst>
              <a:ext uri="{FF2B5EF4-FFF2-40B4-BE49-F238E27FC236}">
                <a16:creationId xmlns:a16="http://schemas.microsoft.com/office/drawing/2014/main" id="{AB67F6E5-5B81-FAC9-DD07-1398BD4CF371}"/>
              </a:ext>
            </a:extLst>
          </p:cNvPr>
          <p:cNvPicPr>
            <a:picLocks noChangeAspect="1"/>
          </p:cNvPicPr>
          <p:nvPr/>
        </p:nvPicPr>
        <p:blipFill>
          <a:blip r:embed="rId6"/>
          <a:stretch>
            <a:fillRect/>
          </a:stretch>
        </p:blipFill>
        <p:spPr>
          <a:xfrm>
            <a:off x="469624" y="3677411"/>
            <a:ext cx="651861" cy="651861"/>
          </a:xfrm>
          <a:prstGeom prst="rect">
            <a:avLst/>
          </a:prstGeom>
        </p:spPr>
      </p:pic>
      <p:pic>
        <p:nvPicPr>
          <p:cNvPr id="14" name="Picture 13">
            <a:extLst>
              <a:ext uri="{FF2B5EF4-FFF2-40B4-BE49-F238E27FC236}">
                <a16:creationId xmlns:a16="http://schemas.microsoft.com/office/drawing/2014/main" id="{492D1823-8EDF-1363-664E-79AEA9391B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71111" y1="69444" x2="77333" y2="62037"/>
                      </a14:backgroundRemoval>
                    </a14:imgEffect>
                  </a14:imgLayer>
                </a14:imgProps>
              </a:ext>
            </a:extLst>
          </a:blip>
          <a:stretch>
            <a:fillRect/>
          </a:stretch>
        </p:blipFill>
        <p:spPr>
          <a:xfrm>
            <a:off x="487793" y="4246091"/>
            <a:ext cx="625580" cy="301619"/>
          </a:xfrm>
          <a:prstGeom prst="rect">
            <a:avLst/>
          </a:prstGeom>
        </p:spPr>
      </p:pic>
      <p:pic>
        <p:nvPicPr>
          <p:cNvPr id="15" name="Picture 14">
            <a:extLst>
              <a:ext uri="{FF2B5EF4-FFF2-40B4-BE49-F238E27FC236}">
                <a16:creationId xmlns:a16="http://schemas.microsoft.com/office/drawing/2014/main" id="{1771358F-56E0-BF11-723C-31170E9C0F44}"/>
              </a:ext>
            </a:extLst>
          </p:cNvPr>
          <p:cNvPicPr>
            <a:picLocks noChangeAspect="1"/>
          </p:cNvPicPr>
          <p:nvPr/>
        </p:nvPicPr>
        <p:blipFill>
          <a:blip r:embed="rId9"/>
          <a:stretch>
            <a:fillRect/>
          </a:stretch>
        </p:blipFill>
        <p:spPr>
          <a:xfrm>
            <a:off x="557429" y="4579671"/>
            <a:ext cx="449873" cy="449873"/>
          </a:xfrm>
          <a:prstGeom prst="rect">
            <a:avLst/>
          </a:prstGeom>
        </p:spPr>
      </p:pic>
      <p:pic>
        <p:nvPicPr>
          <p:cNvPr id="16" name="Picture 15">
            <a:extLst>
              <a:ext uri="{FF2B5EF4-FFF2-40B4-BE49-F238E27FC236}">
                <a16:creationId xmlns:a16="http://schemas.microsoft.com/office/drawing/2014/main" id="{5ECA13A3-DE33-02DC-C818-2D24C36F9E32}"/>
              </a:ext>
            </a:extLst>
          </p:cNvPr>
          <p:cNvPicPr>
            <a:picLocks noChangeAspect="1"/>
          </p:cNvPicPr>
          <p:nvPr/>
        </p:nvPicPr>
        <p:blipFill>
          <a:blip r:embed="rId10"/>
          <a:stretch>
            <a:fillRect/>
          </a:stretch>
        </p:blipFill>
        <p:spPr>
          <a:xfrm>
            <a:off x="502637" y="5054760"/>
            <a:ext cx="589144" cy="457200"/>
          </a:xfrm>
          <a:prstGeom prst="rect">
            <a:avLst/>
          </a:prstGeom>
        </p:spPr>
      </p:pic>
      <p:sp>
        <p:nvSpPr>
          <p:cNvPr id="17" name="TextBox 16">
            <a:extLst>
              <a:ext uri="{FF2B5EF4-FFF2-40B4-BE49-F238E27FC236}">
                <a16:creationId xmlns:a16="http://schemas.microsoft.com/office/drawing/2014/main" id="{A8FA0062-D134-BE98-95F2-843B8E3EE519}"/>
              </a:ext>
            </a:extLst>
          </p:cNvPr>
          <p:cNvSpPr txBox="1"/>
          <p:nvPr/>
        </p:nvSpPr>
        <p:spPr>
          <a:xfrm>
            <a:off x="1086415" y="2435106"/>
            <a:ext cx="1900859" cy="3041345"/>
          </a:xfrm>
          <a:prstGeom prst="rect">
            <a:avLst/>
          </a:prstGeom>
          <a:noFill/>
        </p:spPr>
        <p:txBody>
          <a:bodyPr wrap="square" rtlCol="0">
            <a:spAutoFit/>
          </a:bodyPr>
          <a:lstStyle/>
          <a:p>
            <a:pPr>
              <a:lnSpc>
                <a:spcPct val="200000"/>
              </a:lnSpc>
            </a:pPr>
            <a:r>
              <a:rPr lang="en-US" sz="1500"/>
              <a:t>Competition / Talent</a:t>
            </a:r>
          </a:p>
          <a:p>
            <a:pPr>
              <a:lnSpc>
                <a:spcPct val="200000"/>
              </a:lnSpc>
            </a:pPr>
            <a:r>
              <a:rPr lang="en-US" sz="1500"/>
              <a:t>Retention</a:t>
            </a:r>
          </a:p>
          <a:p>
            <a:pPr>
              <a:spcBef>
                <a:spcPts val="488"/>
              </a:spcBef>
              <a:spcAft>
                <a:spcPts val="38"/>
              </a:spcAft>
            </a:pPr>
            <a:r>
              <a:rPr lang="en-US" sz="1500"/>
              <a:t>FICA Alternative</a:t>
            </a:r>
          </a:p>
          <a:p>
            <a:endParaRPr lang="en-US" sz="1500"/>
          </a:p>
          <a:p>
            <a:r>
              <a:rPr lang="en-US" sz="1500"/>
              <a:t>Healthy Culture</a:t>
            </a:r>
          </a:p>
          <a:p>
            <a:pPr>
              <a:lnSpc>
                <a:spcPct val="200000"/>
              </a:lnSpc>
            </a:pPr>
            <a:r>
              <a:rPr lang="en-US" sz="1500"/>
              <a:t>Retractable / Flexible</a:t>
            </a:r>
          </a:p>
          <a:p>
            <a:pPr>
              <a:lnSpc>
                <a:spcPct val="150000"/>
              </a:lnSpc>
              <a:spcBef>
                <a:spcPts val="450"/>
              </a:spcBef>
            </a:pPr>
            <a:r>
              <a:rPr lang="en-US" sz="1500"/>
              <a:t>Individual Impact</a:t>
            </a:r>
          </a:p>
          <a:p>
            <a:pPr>
              <a:lnSpc>
                <a:spcPct val="200000"/>
              </a:lnSpc>
            </a:pPr>
            <a:r>
              <a:rPr lang="en-US" sz="1500"/>
              <a:t>Community Impact</a:t>
            </a:r>
          </a:p>
        </p:txBody>
      </p:sp>
      <p:sp>
        <p:nvSpPr>
          <p:cNvPr id="18" name="TextBox 17">
            <a:extLst>
              <a:ext uri="{FF2B5EF4-FFF2-40B4-BE49-F238E27FC236}">
                <a16:creationId xmlns:a16="http://schemas.microsoft.com/office/drawing/2014/main" id="{6D31D503-C3A3-96E8-363B-B07B854617B6}"/>
              </a:ext>
            </a:extLst>
          </p:cNvPr>
          <p:cNvSpPr txBox="1"/>
          <p:nvPr/>
        </p:nvSpPr>
        <p:spPr>
          <a:xfrm>
            <a:off x="4273942" y="5308956"/>
            <a:ext cx="3389128" cy="300082"/>
          </a:xfrm>
          <a:prstGeom prst="rect">
            <a:avLst/>
          </a:prstGeom>
          <a:noFill/>
        </p:spPr>
        <p:txBody>
          <a:bodyPr wrap="square" rtlCol="0">
            <a:spAutoFit/>
          </a:bodyPr>
          <a:lstStyle/>
          <a:p>
            <a:r>
              <a:rPr lang="en-US" sz="1350"/>
              <a:t>Participation from 3% - 8% up to 37% - 45%</a:t>
            </a:r>
          </a:p>
        </p:txBody>
      </p:sp>
      <p:graphicFrame>
        <p:nvGraphicFramePr>
          <p:cNvPr id="19" name="Chart 18">
            <a:extLst>
              <a:ext uri="{FF2B5EF4-FFF2-40B4-BE49-F238E27FC236}">
                <a16:creationId xmlns:a16="http://schemas.microsoft.com/office/drawing/2014/main" id="{7753B4D5-8EDD-23BE-2B9B-2BA8E036A408}"/>
              </a:ext>
            </a:extLst>
          </p:cNvPr>
          <p:cNvGraphicFramePr>
            <a:graphicFrameLocks/>
          </p:cNvGraphicFramePr>
          <p:nvPr/>
        </p:nvGraphicFramePr>
        <p:xfrm>
          <a:off x="4301736" y="2642382"/>
          <a:ext cx="3856930" cy="2492489"/>
        </p:xfrm>
        <a:graphic>
          <a:graphicData uri="http://schemas.openxmlformats.org/drawingml/2006/chart">
            <c:chart xmlns:c="http://schemas.openxmlformats.org/drawingml/2006/chart" xmlns:r="http://schemas.openxmlformats.org/officeDocument/2006/relationships" r:id="rId11"/>
          </a:graphicData>
        </a:graphic>
      </p:graphicFrame>
      <p:sp>
        <p:nvSpPr>
          <p:cNvPr id="20" name="TextBox 19">
            <a:extLst>
              <a:ext uri="{FF2B5EF4-FFF2-40B4-BE49-F238E27FC236}">
                <a16:creationId xmlns:a16="http://schemas.microsoft.com/office/drawing/2014/main" id="{28313D97-3FF5-10E4-4469-89892E4AA1E3}"/>
              </a:ext>
            </a:extLst>
          </p:cNvPr>
          <p:cNvSpPr txBox="1"/>
          <p:nvPr/>
        </p:nvSpPr>
        <p:spPr>
          <a:xfrm>
            <a:off x="8158665" y="2703877"/>
            <a:ext cx="812311" cy="507831"/>
          </a:xfrm>
          <a:prstGeom prst="rect">
            <a:avLst/>
          </a:prstGeom>
          <a:noFill/>
        </p:spPr>
        <p:txBody>
          <a:bodyPr wrap="square" rtlCol="0">
            <a:spAutoFit/>
          </a:bodyPr>
          <a:lstStyle/>
          <a:p>
            <a:r>
              <a:rPr lang="en-US" sz="900">
                <a:solidFill>
                  <a:schemeClr val="tx1">
                    <a:alpha val="46249"/>
                  </a:schemeClr>
                </a:solidFill>
              </a:rPr>
              <a:t>$100/</a:t>
            </a:r>
            <a:r>
              <a:rPr lang="en-US" sz="900" err="1">
                <a:solidFill>
                  <a:schemeClr val="tx1">
                    <a:alpha val="46249"/>
                  </a:schemeClr>
                </a:solidFill>
              </a:rPr>
              <a:t>mo</a:t>
            </a:r>
            <a:r>
              <a:rPr lang="en-US" sz="900">
                <a:solidFill>
                  <a:schemeClr val="tx1">
                    <a:alpha val="46249"/>
                  </a:schemeClr>
                </a:solidFill>
              </a:rPr>
              <a:t> contributions at 7%</a:t>
            </a:r>
          </a:p>
        </p:txBody>
      </p:sp>
    </p:spTree>
    <p:extLst>
      <p:ext uri="{BB962C8B-B14F-4D97-AF65-F5344CB8AC3E}">
        <p14:creationId xmlns:p14="http://schemas.microsoft.com/office/powerpoint/2010/main" val="176894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C92-FA88-4A0C-B400-5D88B6D2029F}"/>
              </a:ext>
            </a:extLst>
          </p:cNvPr>
          <p:cNvSpPr>
            <a:spLocks noGrp="1"/>
          </p:cNvSpPr>
          <p:nvPr>
            <p:ph type="title"/>
          </p:nvPr>
        </p:nvSpPr>
        <p:spPr>
          <a:xfrm>
            <a:off x="-67089" y="5699131"/>
            <a:ext cx="2325757" cy="301619"/>
          </a:xfrm>
        </p:spPr>
        <p:txBody>
          <a:bodyPr>
            <a:noAutofit/>
          </a:bodyPr>
          <a:lstStyle/>
          <a:p>
            <a:r>
              <a:rPr lang="en-US" sz="1200"/>
              <a:t>GFG and Financial Literacy</a:t>
            </a:r>
          </a:p>
        </p:txBody>
      </p:sp>
      <p:sp>
        <p:nvSpPr>
          <p:cNvPr id="3" name="Title 1">
            <a:extLst>
              <a:ext uri="{FF2B5EF4-FFF2-40B4-BE49-F238E27FC236}">
                <a16:creationId xmlns:a16="http://schemas.microsoft.com/office/drawing/2014/main" id="{6FB6334C-D989-79D1-7B04-B6C9256739EC}"/>
              </a:ext>
            </a:extLst>
          </p:cNvPr>
          <p:cNvSpPr txBox="1">
            <a:spLocks/>
          </p:cNvSpPr>
          <p:nvPr/>
        </p:nvSpPr>
        <p:spPr>
          <a:xfrm>
            <a:off x="1678840" y="1084025"/>
            <a:ext cx="5693510" cy="425198"/>
          </a:xfrm>
          <a:prstGeom prst="rect">
            <a:avLst/>
          </a:prstGeom>
        </p:spPr>
        <p:txBody>
          <a:bodyPr vert="horz" lIns="2700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4050">
                <a:solidFill>
                  <a:prstClr val="black"/>
                </a:solidFill>
                <a:latin typeface="Calibri"/>
              </a:rPr>
              <a:t>Matching Plans</a:t>
            </a:r>
          </a:p>
        </p:txBody>
      </p:sp>
      <p:sp>
        <p:nvSpPr>
          <p:cNvPr id="4" name="TextBox 3">
            <a:extLst>
              <a:ext uri="{FF2B5EF4-FFF2-40B4-BE49-F238E27FC236}">
                <a16:creationId xmlns:a16="http://schemas.microsoft.com/office/drawing/2014/main" id="{4C21CF75-A49D-B4CA-C759-D93FA8CB94F3}"/>
              </a:ext>
            </a:extLst>
          </p:cNvPr>
          <p:cNvSpPr txBox="1"/>
          <p:nvPr/>
        </p:nvSpPr>
        <p:spPr>
          <a:xfrm>
            <a:off x="469624" y="1972968"/>
            <a:ext cx="7230716" cy="2919582"/>
          </a:xfrm>
          <a:prstGeom prst="rect">
            <a:avLst/>
          </a:prstGeom>
          <a:noFill/>
        </p:spPr>
        <p:txBody>
          <a:bodyPr wrap="square" rtlCol="0">
            <a:spAutoFit/>
          </a:bodyPr>
          <a:lstStyle/>
          <a:p>
            <a:pPr defTabSz="685800">
              <a:defRPr/>
            </a:pPr>
            <a:r>
              <a:rPr lang="en-US" sz="2100">
                <a:solidFill>
                  <a:srgbClr val="1F497D"/>
                </a:solidFill>
                <a:latin typeface="Calibri"/>
              </a:rPr>
              <a:t>Gentry Financial Group’s Role</a:t>
            </a:r>
          </a:p>
          <a:p>
            <a:pPr defTabSz="685800">
              <a:defRPr/>
            </a:pPr>
            <a:endParaRPr lang="en-US" sz="1350">
              <a:solidFill>
                <a:prstClr val="black"/>
              </a:solidFill>
              <a:latin typeface="Calibri"/>
            </a:endParaRPr>
          </a:p>
          <a:p>
            <a:pPr marL="214313" indent="-214313">
              <a:lnSpc>
                <a:spcPct val="200000"/>
              </a:lnSpc>
              <a:buFont typeface="Wingdings" pitchFamily="2" charset="2"/>
              <a:buChar char="Ø"/>
            </a:pPr>
            <a:r>
              <a:rPr lang="en-US" sz="1350">
                <a:solidFill>
                  <a:prstClr val="black"/>
                </a:solidFill>
                <a:latin typeface="Calibri"/>
              </a:rPr>
              <a:t>Structure, Organization, and Presentation of Plan</a:t>
            </a:r>
          </a:p>
          <a:p>
            <a:pPr marL="214313" indent="-214313">
              <a:lnSpc>
                <a:spcPct val="200000"/>
              </a:lnSpc>
              <a:buFont typeface="Wingdings" pitchFamily="2" charset="2"/>
              <a:buChar char="Ø"/>
            </a:pPr>
            <a:r>
              <a:rPr lang="en-US" sz="1350">
                <a:solidFill>
                  <a:prstClr val="black"/>
                </a:solidFill>
                <a:latin typeface="Calibri"/>
              </a:rPr>
              <a:t>Individualized to the District’s Budget and Goals</a:t>
            </a:r>
          </a:p>
          <a:p>
            <a:pPr marL="557213" lvl="1" indent="-214313">
              <a:lnSpc>
                <a:spcPct val="200000"/>
              </a:lnSpc>
              <a:buFont typeface="Wingdings" pitchFamily="2" charset="2"/>
              <a:buChar char="Ø"/>
            </a:pPr>
            <a:r>
              <a:rPr lang="en-US" sz="1200">
                <a:solidFill>
                  <a:prstClr val="black"/>
                </a:solidFill>
                <a:latin typeface="Calibri"/>
              </a:rPr>
              <a:t>Dollar-for-Dollar Match</a:t>
            </a:r>
          </a:p>
          <a:p>
            <a:pPr marL="557213" lvl="1" indent="-214313">
              <a:lnSpc>
                <a:spcPct val="200000"/>
              </a:lnSpc>
              <a:buFont typeface="Wingdings" pitchFamily="2" charset="2"/>
              <a:buChar char="Ø"/>
            </a:pPr>
            <a:r>
              <a:rPr lang="en-US" sz="1200">
                <a:solidFill>
                  <a:prstClr val="black"/>
                </a:solidFill>
                <a:latin typeface="Calibri"/>
              </a:rPr>
              <a:t>% of Salary Matched Based Off Tiered, Tenure-Based Approach</a:t>
            </a:r>
          </a:p>
          <a:p>
            <a:pPr marL="557213" lvl="1" indent="-214313">
              <a:lnSpc>
                <a:spcPct val="200000"/>
              </a:lnSpc>
              <a:buFont typeface="Wingdings" pitchFamily="2" charset="2"/>
              <a:buChar char="Ø"/>
            </a:pPr>
            <a:r>
              <a:rPr lang="en-US" sz="1200">
                <a:solidFill>
                  <a:prstClr val="black"/>
                </a:solidFill>
                <a:latin typeface="Calibri"/>
              </a:rPr>
              <a:t>Vesting Schedule</a:t>
            </a:r>
          </a:p>
          <a:p>
            <a:pPr marL="214313" indent="-214313">
              <a:lnSpc>
                <a:spcPct val="200000"/>
              </a:lnSpc>
              <a:buFont typeface="Wingdings" pitchFamily="2" charset="2"/>
              <a:buChar char="Ø"/>
            </a:pPr>
            <a:r>
              <a:rPr lang="en-US" sz="1350">
                <a:solidFill>
                  <a:prstClr val="black"/>
                </a:solidFill>
                <a:latin typeface="Calibri"/>
              </a:rPr>
              <a:t>TPA Partnership to Oversee Compliance with IRS Regulations</a:t>
            </a:r>
          </a:p>
        </p:txBody>
      </p:sp>
      <p:pic>
        <p:nvPicPr>
          <p:cNvPr id="7170" name="Picture 2" descr="Free Tools Black And White, Download Free Tools Black And White png images,  Free ClipArts on Clipart Library">
            <a:extLst>
              <a:ext uri="{FF2B5EF4-FFF2-40B4-BE49-F238E27FC236}">
                <a16:creationId xmlns:a16="http://schemas.microsoft.com/office/drawing/2014/main" id="{7FB5480B-A191-E62B-DEB5-6C7D1825BD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4" b="96847" l="1322" r="95595">
                        <a14:foregroundMark x1="27313" y1="29279" x2="27313" y2="29279"/>
                        <a14:foregroundMark x1="22026" y1="4054" x2="22026" y2="4054"/>
                        <a14:foregroundMark x1="12775" y1="92793" x2="12775" y2="92793"/>
                        <a14:foregroundMark x1="76652" y1="70721" x2="76652" y2="70721"/>
                        <a14:foregroundMark x1="92952" y1="72973" x2="92952" y2="72973"/>
                        <a14:foregroundMark x1="83700" y1="14865" x2="83700" y2="14865"/>
                        <a14:foregroundMark x1="11013" y1="96847" x2="11013" y2="96847"/>
                        <a14:foregroundMark x1="1322" y1="86937" x2="1322" y2="86937"/>
                        <a14:backgroundMark x1="94273" y1="79279" x2="94273" y2="79279"/>
                        <a14:backgroundMark x1="94714" y1="78378" x2="94714" y2="78378"/>
                        <a14:backgroundMark x1="95154" y1="78829" x2="95154" y2="78829"/>
                        <a14:backgroundMark x1="95154" y1="78829" x2="96035" y2="79279"/>
                        <a14:backgroundMark x1="881" y1="20270" x2="1762" y2="22973"/>
                      </a14:backgroundRemoval>
                    </a14:imgEffect>
                  </a14:imgLayer>
                </a14:imgProps>
              </a:ext>
              <a:ext uri="{28A0092B-C50C-407E-A947-70E740481C1C}">
                <a14:useLocalDpi xmlns:a14="http://schemas.microsoft.com/office/drawing/2010/main" val="0"/>
              </a:ext>
            </a:extLst>
          </a:blip>
          <a:srcRect/>
          <a:stretch>
            <a:fillRect/>
          </a:stretch>
        </p:blipFill>
        <p:spPr bwMode="auto">
          <a:xfrm>
            <a:off x="6170318" y="2371725"/>
            <a:ext cx="21621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57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71800"/>
            <a:ext cx="9144000" cy="707886"/>
          </a:xfrm>
          <a:prstGeom prst="rect">
            <a:avLst/>
          </a:prstGeom>
          <a:solidFill>
            <a:schemeClr val="tx2"/>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 Co-Op Benefit Updates</a:t>
            </a:r>
          </a:p>
        </p:txBody>
      </p:sp>
    </p:spTree>
    <p:extLst>
      <p:ext uri="{BB962C8B-B14F-4D97-AF65-F5344CB8AC3E}">
        <p14:creationId xmlns:p14="http://schemas.microsoft.com/office/powerpoint/2010/main" val="317096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B6FF5B-6AED-A064-7A13-27FD5383E24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EB3323C-FB4C-034A-A8F5-DA43F08A644B}" type="slidenum">
              <a:rPr kumimoji="0" lang="en-US" sz="750" b="0" i="0" u="none" strike="noStrike" kern="1200" cap="none" spc="0" normalizeH="0" baseline="0" noProof="0">
                <a:ln>
                  <a:noFill/>
                </a:ln>
                <a:solidFill>
                  <a:srgbClr val="0D3F5E"/>
                </a:solidFill>
                <a:effectLst/>
                <a:uLnTx/>
                <a:uFillTx/>
                <a:latin typeface="Effr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750" b="0" i="0" u="none" strike="noStrike" kern="1200" cap="none" spc="0" normalizeH="0" baseline="0" noProof="0">
              <a:ln>
                <a:noFill/>
              </a:ln>
              <a:solidFill>
                <a:srgbClr val="0D3F5E"/>
              </a:solidFill>
              <a:effectLst/>
              <a:uLnTx/>
              <a:uFillTx/>
              <a:latin typeface="Effra"/>
              <a:ea typeface="+mn-ea"/>
              <a:cs typeface="+mn-cs"/>
            </a:endParaRPr>
          </a:p>
        </p:txBody>
      </p:sp>
      <p:sp>
        <p:nvSpPr>
          <p:cNvPr id="6" name="Content Placeholder 5">
            <a:extLst>
              <a:ext uri="{FF2B5EF4-FFF2-40B4-BE49-F238E27FC236}">
                <a16:creationId xmlns:a16="http://schemas.microsoft.com/office/drawing/2014/main" id="{66418C79-6171-B015-ECE2-DADE5DC232D4}"/>
              </a:ext>
            </a:extLst>
          </p:cNvPr>
          <p:cNvSpPr>
            <a:spLocks noGrp="1"/>
          </p:cNvSpPr>
          <p:nvPr>
            <p:ph idx="1"/>
          </p:nvPr>
        </p:nvSpPr>
        <p:spPr>
          <a:xfrm>
            <a:off x="192786" y="2057400"/>
            <a:ext cx="2585466" cy="4389120"/>
          </a:xfrm>
        </p:spPr>
        <p:txBody>
          <a:bodyPr anchor="t"/>
          <a:lstStyle/>
          <a:p>
            <a:r>
              <a:rPr lang="en-US" b="1" dirty="0"/>
              <a:t>High-Level Overview:</a:t>
            </a:r>
          </a:p>
          <a:p>
            <a:r>
              <a:rPr lang="en-US" dirty="0"/>
              <a:t>Matched plan design with Davis Network – formerly owned by Versant (as was Superior).  </a:t>
            </a:r>
          </a:p>
          <a:p>
            <a:pPr marL="428625" lvl="1" indent="-257175">
              <a:spcAft>
                <a:spcPts val="0"/>
              </a:spcAft>
              <a:buSzPts val="1000"/>
              <a:buFont typeface="Symbol" panose="05050102010706020507" pitchFamily="18" charset="2"/>
              <a:buChar char=""/>
              <a:tabLst>
                <a:tab pos="342900" algn="l"/>
              </a:tabLst>
            </a:pPr>
            <a:r>
              <a:rPr lang="en-US" dirty="0">
                <a:latin typeface="Effra" panose="020B0603020203020204"/>
              </a:rPr>
              <a:t>Davis Full Feature </a:t>
            </a:r>
          </a:p>
          <a:p>
            <a:pPr lvl="1" indent="0">
              <a:spcAft>
                <a:spcPts val="0"/>
              </a:spcAft>
              <a:buSzPts val="1000"/>
              <a:buNone/>
              <a:tabLst>
                <a:tab pos="342900" algn="l"/>
              </a:tabLst>
            </a:pPr>
            <a:r>
              <a:rPr lang="en-US" sz="788" dirty="0">
                <a:latin typeface="Effra" panose="020B0603020203020204"/>
              </a:rPr>
              <a:t>	    (includes </a:t>
            </a:r>
            <a:r>
              <a:rPr lang="en-US" sz="788" dirty="0" err="1">
                <a:latin typeface="Effra" panose="020B0603020203020204"/>
              </a:rPr>
              <a:t>Warby</a:t>
            </a:r>
            <a:r>
              <a:rPr lang="en-US" sz="788" dirty="0">
                <a:latin typeface="Effra" panose="020B0603020203020204"/>
              </a:rPr>
              <a:t> Parker) </a:t>
            </a:r>
            <a:endParaRPr lang="en-US" dirty="0">
              <a:latin typeface="Effra" panose="020B0603020203020204"/>
            </a:endParaRPr>
          </a:p>
          <a:p>
            <a:pPr marL="428625" lvl="1" indent="-257175">
              <a:spcAft>
                <a:spcPts val="0"/>
              </a:spcAft>
              <a:buSzPts val="1000"/>
              <a:buFont typeface="Symbol" panose="05050102010706020507" pitchFamily="18" charset="2"/>
              <a:buChar char=""/>
              <a:tabLst>
                <a:tab pos="342900" algn="l"/>
              </a:tabLst>
            </a:pPr>
            <a:r>
              <a:rPr lang="en-US" dirty="0">
                <a:latin typeface="Effra" panose="020B0603020203020204"/>
              </a:rPr>
              <a:t>3-year Rate Guarantee </a:t>
            </a:r>
          </a:p>
        </p:txBody>
      </p:sp>
      <p:sp>
        <p:nvSpPr>
          <p:cNvPr id="7" name="Content Placeholder 6">
            <a:extLst>
              <a:ext uri="{FF2B5EF4-FFF2-40B4-BE49-F238E27FC236}">
                <a16:creationId xmlns:a16="http://schemas.microsoft.com/office/drawing/2014/main" id="{12DE28C2-34A0-7C80-428A-2369B63DB443}"/>
              </a:ext>
            </a:extLst>
          </p:cNvPr>
          <p:cNvSpPr>
            <a:spLocks noGrp="1"/>
          </p:cNvSpPr>
          <p:nvPr>
            <p:ph idx="16"/>
          </p:nvPr>
        </p:nvSpPr>
        <p:spPr>
          <a:xfrm>
            <a:off x="6215634" y="2057400"/>
            <a:ext cx="2785491" cy="3291840"/>
          </a:xfrm>
        </p:spPr>
        <p:txBody>
          <a:bodyPr anchor="t"/>
          <a:lstStyle/>
          <a:p>
            <a:r>
              <a:rPr lang="en-US" b="1" dirty="0"/>
              <a:t>High-Level Overview: </a:t>
            </a:r>
          </a:p>
          <a:p>
            <a:r>
              <a:rPr lang="en-US" dirty="0">
                <a:latin typeface="Effra" panose="020B0603020203020204"/>
                <a:ea typeface="Calibri" panose="020F0502020204030204" pitchFamily="34" charset="0"/>
              </a:rPr>
              <a:t>Matching inforce design with enhancements on ICU </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Times New Roman" panose="02020603050405020304" pitchFamily="18" charset="0"/>
              </a:rPr>
              <a:t>$2,500 admission benefit</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Times New Roman" panose="02020603050405020304" pitchFamily="18" charset="0"/>
              </a:rPr>
              <a:t>100/200 confinement</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Times New Roman" panose="02020603050405020304" pitchFamily="18" charset="0"/>
              </a:rPr>
              <a:t>$50 wellness</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Times New Roman" panose="02020603050405020304" pitchFamily="18" charset="0"/>
              </a:rPr>
              <a:t>No pre-ex or maternity limitation </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Times New Roman" panose="02020603050405020304" pitchFamily="18" charset="0"/>
              </a:rPr>
              <a:t>3-year Rate Guarantee </a:t>
            </a:r>
          </a:p>
          <a:p>
            <a:pPr marL="257175" indent="-257175">
              <a:spcAft>
                <a:spcPts val="0"/>
              </a:spcAft>
              <a:buSzPts val="1000"/>
              <a:buFont typeface="Symbol" panose="05050102010706020507" pitchFamily="18" charset="2"/>
              <a:buChar char=""/>
              <a:tabLst>
                <a:tab pos="342900" algn="l"/>
              </a:tabLst>
            </a:pPr>
            <a:endParaRPr lang="en-US" dirty="0">
              <a:latin typeface="Calibri" panose="020F0502020204030204" pitchFamily="34" charset="0"/>
              <a:ea typeface="Calibri" panose="020F0502020204030204" pitchFamily="34" charset="0"/>
            </a:endParaRPr>
          </a:p>
          <a:p>
            <a:endParaRPr lang="en-US" b="1" dirty="0"/>
          </a:p>
        </p:txBody>
      </p:sp>
      <p:sp>
        <p:nvSpPr>
          <p:cNvPr id="8" name="Content Placeholder 7">
            <a:extLst>
              <a:ext uri="{FF2B5EF4-FFF2-40B4-BE49-F238E27FC236}">
                <a16:creationId xmlns:a16="http://schemas.microsoft.com/office/drawing/2014/main" id="{0D44D4A4-A1C5-B4FD-B003-DAB15C16E130}"/>
              </a:ext>
            </a:extLst>
          </p:cNvPr>
          <p:cNvSpPr>
            <a:spLocks noGrp="1"/>
          </p:cNvSpPr>
          <p:nvPr>
            <p:ph idx="17"/>
          </p:nvPr>
        </p:nvSpPr>
        <p:spPr>
          <a:xfrm>
            <a:off x="3276029" y="2057401"/>
            <a:ext cx="2585466" cy="3456146"/>
          </a:xfrm>
        </p:spPr>
        <p:txBody>
          <a:bodyPr anchor="t"/>
          <a:lstStyle/>
          <a:p>
            <a:r>
              <a:rPr lang="en-US" b="1" dirty="0"/>
              <a:t>High-Level Overview: </a:t>
            </a:r>
          </a:p>
          <a:p>
            <a:r>
              <a:rPr lang="en-US" dirty="0">
                <a:latin typeface="Effra" panose="020B0603020203020204"/>
                <a:ea typeface="Calibri" panose="020F0502020204030204" pitchFamily="34" charset="0"/>
              </a:rPr>
              <a:t>Enriched plan design for higher claim payouts with $150 wellness </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Calibri" panose="020F0502020204030204" pitchFamily="34" charset="0"/>
              </a:rPr>
              <a:t>Enriched plan design </a:t>
            </a:r>
            <a:endParaRPr lang="en-US" dirty="0">
              <a:latin typeface="Calibri" panose="020F0502020204030204" pitchFamily="34" charset="0"/>
              <a:ea typeface="Calibri" panose="020F0502020204030204" pitchFamily="34" charset="0"/>
            </a:endParaRP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ea typeface="Times New Roman" panose="02020603050405020304" pitchFamily="18" charset="0"/>
              </a:rPr>
              <a:t>$150 wellness</a:t>
            </a:r>
          </a:p>
          <a:p>
            <a:pPr marL="257175" indent="-257175">
              <a:spcAft>
                <a:spcPts val="0"/>
              </a:spcAft>
              <a:buSzPts val="1000"/>
              <a:buFont typeface="Symbol" panose="05050102010706020507" pitchFamily="18" charset="2"/>
              <a:buChar char=""/>
              <a:tabLst>
                <a:tab pos="342900" algn="l"/>
              </a:tabLst>
            </a:pPr>
            <a:r>
              <a:rPr lang="en-US" dirty="0">
                <a:latin typeface="Effra" panose="020B0603020203020204"/>
              </a:rPr>
              <a:t>3-year Rate Guarantee</a:t>
            </a:r>
            <a:endParaRPr lang="en-US" dirty="0"/>
          </a:p>
        </p:txBody>
      </p:sp>
      <p:sp>
        <p:nvSpPr>
          <p:cNvPr id="9" name="TextBox 8">
            <a:extLst>
              <a:ext uri="{FF2B5EF4-FFF2-40B4-BE49-F238E27FC236}">
                <a16:creationId xmlns:a16="http://schemas.microsoft.com/office/drawing/2014/main" id="{B79A4279-F514-DB04-53E3-2AFEB032F485}"/>
              </a:ext>
            </a:extLst>
          </p:cNvPr>
          <p:cNvSpPr txBox="1"/>
          <p:nvPr/>
        </p:nvSpPr>
        <p:spPr>
          <a:xfrm>
            <a:off x="342900" y="1085850"/>
            <a:ext cx="2586038" cy="971551"/>
          </a:xfrm>
          <a:prstGeom prst="rect">
            <a:avLst/>
          </a:prstGeom>
          <a:noFill/>
        </p:spPr>
        <p:txBody>
          <a:bodyPr wrap="squar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85526"/>
                </a:solidFill>
                <a:effectLst/>
                <a:uLnTx/>
                <a:uFillTx/>
                <a:latin typeface="Effra"/>
                <a:ea typeface="+mn-ea"/>
                <a:cs typeface="+mn-cs"/>
              </a:rPr>
              <a:t>Vision </a:t>
            </a:r>
          </a:p>
        </p:txBody>
      </p:sp>
      <p:sp>
        <p:nvSpPr>
          <p:cNvPr id="10" name="TextBox 9">
            <a:extLst>
              <a:ext uri="{FF2B5EF4-FFF2-40B4-BE49-F238E27FC236}">
                <a16:creationId xmlns:a16="http://schemas.microsoft.com/office/drawing/2014/main" id="{E12292D7-B3FC-95BB-59DB-8C6D2CEF2407}"/>
              </a:ext>
            </a:extLst>
          </p:cNvPr>
          <p:cNvSpPr txBox="1"/>
          <p:nvPr/>
        </p:nvSpPr>
        <p:spPr>
          <a:xfrm>
            <a:off x="3276029" y="1091966"/>
            <a:ext cx="2585466" cy="833588"/>
          </a:xfrm>
          <a:prstGeom prst="rect">
            <a:avLst/>
          </a:prstGeom>
          <a:noFill/>
        </p:spPr>
        <p:txBody>
          <a:bodyPr wrap="squar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85526"/>
                </a:solidFill>
                <a:effectLst/>
                <a:uLnTx/>
                <a:uFillTx/>
                <a:latin typeface="Effra"/>
                <a:ea typeface="+mn-ea"/>
                <a:cs typeface="+mn-cs"/>
              </a:rPr>
              <a:t>Accident</a:t>
            </a:r>
          </a:p>
        </p:txBody>
      </p:sp>
      <p:sp>
        <p:nvSpPr>
          <p:cNvPr id="11" name="TextBox 10">
            <a:extLst>
              <a:ext uri="{FF2B5EF4-FFF2-40B4-BE49-F238E27FC236}">
                <a16:creationId xmlns:a16="http://schemas.microsoft.com/office/drawing/2014/main" id="{7EB3BF27-2FD8-E742-2542-4B96D67399BF}"/>
              </a:ext>
            </a:extLst>
          </p:cNvPr>
          <p:cNvSpPr txBox="1"/>
          <p:nvPr/>
        </p:nvSpPr>
        <p:spPr>
          <a:xfrm>
            <a:off x="6215634" y="1085850"/>
            <a:ext cx="2585466" cy="916687"/>
          </a:xfrm>
          <a:prstGeom prst="rect">
            <a:avLst/>
          </a:prstGeom>
          <a:noFill/>
        </p:spPr>
        <p:txBody>
          <a:bodyPr wrap="squar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85526"/>
                </a:solidFill>
                <a:effectLst/>
                <a:uLnTx/>
                <a:uFillTx/>
                <a:latin typeface="Effra"/>
                <a:ea typeface="+mn-ea"/>
                <a:cs typeface="+mn-cs"/>
              </a:rPr>
              <a:t>Hospital Indemnity</a:t>
            </a:r>
          </a:p>
        </p:txBody>
      </p:sp>
      <p:graphicFrame>
        <p:nvGraphicFramePr>
          <p:cNvPr id="14" name="Table 13">
            <a:extLst>
              <a:ext uri="{FF2B5EF4-FFF2-40B4-BE49-F238E27FC236}">
                <a16:creationId xmlns:a16="http://schemas.microsoft.com/office/drawing/2014/main" id="{DE6C7037-721E-E893-C81F-15F58B6D8149}"/>
              </a:ext>
            </a:extLst>
          </p:cNvPr>
          <p:cNvGraphicFramePr>
            <a:graphicFrameLocks noGrp="1"/>
          </p:cNvGraphicFramePr>
          <p:nvPr/>
        </p:nvGraphicFramePr>
        <p:xfrm>
          <a:off x="6372225" y="4433487"/>
          <a:ext cx="2428875" cy="1211905"/>
        </p:xfrm>
        <a:graphic>
          <a:graphicData uri="http://schemas.openxmlformats.org/drawingml/2006/table">
            <a:tbl>
              <a:tblPr firstRow="1" firstCol="1" bandRow="1">
                <a:tableStyleId>{5C22544A-7EE6-4342-B048-85BDC9FD1C3A}</a:tableStyleId>
              </a:tblPr>
              <a:tblGrid>
                <a:gridCol w="1355845">
                  <a:extLst>
                    <a:ext uri="{9D8B030D-6E8A-4147-A177-3AD203B41FA5}">
                      <a16:colId xmlns:a16="http://schemas.microsoft.com/office/drawing/2014/main" val="3051560045"/>
                    </a:ext>
                  </a:extLst>
                </a:gridCol>
                <a:gridCol w="1073030">
                  <a:extLst>
                    <a:ext uri="{9D8B030D-6E8A-4147-A177-3AD203B41FA5}">
                      <a16:colId xmlns:a16="http://schemas.microsoft.com/office/drawing/2014/main" val="3105246011"/>
                    </a:ext>
                  </a:extLst>
                </a:gridCol>
              </a:tblGrid>
              <a:tr h="242381">
                <a:tc>
                  <a:txBody>
                    <a:bodyPr/>
                    <a:lstStyle/>
                    <a:p>
                      <a:pPr marL="0" marR="0">
                        <a:spcBef>
                          <a:spcPts val="0"/>
                        </a:spcBef>
                        <a:spcAft>
                          <a:spcPts val="0"/>
                        </a:spcAft>
                      </a:pPr>
                      <a:r>
                        <a:rPr lang="en-US" sz="1200" dirty="0">
                          <a:effectLst/>
                        </a:rPr>
                        <a:t>Tier</a:t>
                      </a:r>
                      <a:endParaRPr lang="en-US" sz="1200" dirty="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Monthly Rate</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1638734423"/>
                  </a:ext>
                </a:extLst>
              </a:tr>
              <a:tr h="242381">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EE</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           19.28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2825123431"/>
                  </a:ext>
                </a:extLst>
              </a:tr>
              <a:tr h="242381">
                <a:tc>
                  <a:txBody>
                    <a:bodyPr/>
                    <a:lstStyle/>
                    <a:p>
                      <a:pPr marL="0" marR="0">
                        <a:spcBef>
                          <a:spcPts val="0"/>
                        </a:spcBef>
                        <a:spcAft>
                          <a:spcPts val="0"/>
                        </a:spcAft>
                      </a:pPr>
                      <a:r>
                        <a:rPr lang="en-US" sz="1200">
                          <a:effectLst/>
                        </a:rPr>
                        <a:t>EE+SP (EE+1)</a:t>
                      </a:r>
                      <a:endParaRPr lang="en-US" sz="120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33.00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3363428121"/>
                  </a:ext>
                </a:extLst>
              </a:tr>
              <a:tr h="242381">
                <a:tc>
                  <a:txBody>
                    <a:bodyPr/>
                    <a:lstStyle/>
                    <a:p>
                      <a:pPr marL="0" marR="0">
                        <a:spcBef>
                          <a:spcPts val="0"/>
                        </a:spcBef>
                        <a:spcAft>
                          <a:spcPts val="0"/>
                        </a:spcAft>
                      </a:pPr>
                      <a:r>
                        <a:rPr lang="en-US" sz="1200">
                          <a:effectLst/>
                        </a:rPr>
                        <a:t>EE+CH </a:t>
                      </a:r>
                      <a:endParaRPr lang="en-US" sz="120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26.54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980502329"/>
                  </a:ext>
                </a:extLst>
              </a:tr>
              <a:tr h="242381">
                <a:tc>
                  <a:txBody>
                    <a:bodyPr/>
                    <a:lstStyle/>
                    <a:p>
                      <a:pPr marL="0" marR="0">
                        <a:spcBef>
                          <a:spcPts val="0"/>
                        </a:spcBef>
                        <a:spcAft>
                          <a:spcPts val="0"/>
                        </a:spcAft>
                      </a:pPr>
                      <a:r>
                        <a:rPr lang="en-US" sz="1200" dirty="0">
                          <a:effectLst/>
                        </a:rPr>
                        <a:t>EE+FAM (EE&gt;1)</a:t>
                      </a:r>
                      <a:endParaRPr lang="en-US" sz="1200" dirty="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47.74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1640705817"/>
                  </a:ext>
                </a:extLst>
              </a:tr>
            </a:tbl>
          </a:graphicData>
        </a:graphic>
      </p:graphicFrame>
      <p:graphicFrame>
        <p:nvGraphicFramePr>
          <p:cNvPr id="18" name="Table 17">
            <a:extLst>
              <a:ext uri="{FF2B5EF4-FFF2-40B4-BE49-F238E27FC236}">
                <a16:creationId xmlns:a16="http://schemas.microsoft.com/office/drawing/2014/main" id="{6C6805C6-0450-0B54-5AAD-7DE93A4A7F9E}"/>
              </a:ext>
            </a:extLst>
          </p:cNvPr>
          <p:cNvGraphicFramePr>
            <a:graphicFrameLocks noGrp="1"/>
          </p:cNvGraphicFramePr>
          <p:nvPr/>
        </p:nvGraphicFramePr>
        <p:xfrm>
          <a:off x="3282506" y="4433487"/>
          <a:ext cx="2428875" cy="1211905"/>
        </p:xfrm>
        <a:graphic>
          <a:graphicData uri="http://schemas.openxmlformats.org/drawingml/2006/table">
            <a:tbl>
              <a:tblPr firstRow="1" firstCol="1" bandRow="1">
                <a:tableStyleId>{5C22544A-7EE6-4342-B048-85BDC9FD1C3A}</a:tableStyleId>
              </a:tblPr>
              <a:tblGrid>
                <a:gridCol w="1355845">
                  <a:extLst>
                    <a:ext uri="{9D8B030D-6E8A-4147-A177-3AD203B41FA5}">
                      <a16:colId xmlns:a16="http://schemas.microsoft.com/office/drawing/2014/main" val="3051560045"/>
                    </a:ext>
                  </a:extLst>
                </a:gridCol>
                <a:gridCol w="1073030">
                  <a:extLst>
                    <a:ext uri="{9D8B030D-6E8A-4147-A177-3AD203B41FA5}">
                      <a16:colId xmlns:a16="http://schemas.microsoft.com/office/drawing/2014/main" val="3105246011"/>
                    </a:ext>
                  </a:extLst>
                </a:gridCol>
              </a:tblGrid>
              <a:tr h="242381">
                <a:tc>
                  <a:txBody>
                    <a:bodyPr/>
                    <a:lstStyle/>
                    <a:p>
                      <a:pPr marL="0" marR="0">
                        <a:spcBef>
                          <a:spcPts val="0"/>
                        </a:spcBef>
                        <a:spcAft>
                          <a:spcPts val="0"/>
                        </a:spcAft>
                      </a:pPr>
                      <a:r>
                        <a:rPr lang="en-US" sz="1200" dirty="0">
                          <a:effectLst/>
                        </a:rPr>
                        <a:t>Tier</a:t>
                      </a:r>
                      <a:endParaRPr lang="en-US" sz="1200" dirty="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Monthly Rate</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1638734423"/>
                  </a:ext>
                </a:extLst>
              </a:tr>
              <a:tr h="242381">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EE</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           13.52</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2825123431"/>
                  </a:ext>
                </a:extLst>
              </a:tr>
              <a:tr h="242381">
                <a:tc>
                  <a:txBody>
                    <a:bodyPr/>
                    <a:lstStyle/>
                    <a:p>
                      <a:pPr marL="0" marR="0">
                        <a:spcBef>
                          <a:spcPts val="0"/>
                        </a:spcBef>
                        <a:spcAft>
                          <a:spcPts val="0"/>
                        </a:spcAft>
                      </a:pPr>
                      <a:r>
                        <a:rPr lang="en-US" sz="1200">
                          <a:effectLst/>
                        </a:rPr>
                        <a:t>EE+SP (EE+1)</a:t>
                      </a:r>
                      <a:endParaRPr lang="en-US" sz="120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21.58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3363428121"/>
                  </a:ext>
                </a:extLst>
              </a:tr>
              <a:tr h="242381">
                <a:tc>
                  <a:txBody>
                    <a:bodyPr/>
                    <a:lstStyle/>
                    <a:p>
                      <a:pPr marL="0" marR="0">
                        <a:spcBef>
                          <a:spcPts val="0"/>
                        </a:spcBef>
                        <a:spcAft>
                          <a:spcPts val="0"/>
                        </a:spcAft>
                      </a:pPr>
                      <a:r>
                        <a:rPr lang="en-US" sz="1200">
                          <a:effectLst/>
                        </a:rPr>
                        <a:t>EE+CH </a:t>
                      </a:r>
                      <a:endParaRPr lang="en-US" sz="120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26.78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980502329"/>
                  </a:ext>
                </a:extLst>
              </a:tr>
              <a:tr h="242381">
                <a:tc>
                  <a:txBody>
                    <a:bodyPr/>
                    <a:lstStyle/>
                    <a:p>
                      <a:pPr marL="0" marR="0">
                        <a:spcBef>
                          <a:spcPts val="0"/>
                        </a:spcBef>
                        <a:spcAft>
                          <a:spcPts val="0"/>
                        </a:spcAft>
                      </a:pPr>
                      <a:r>
                        <a:rPr lang="en-US" sz="1200" dirty="0">
                          <a:effectLst/>
                        </a:rPr>
                        <a:t>EE+FAM (EE&gt;1)</a:t>
                      </a:r>
                      <a:endParaRPr lang="en-US" sz="1200" dirty="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41.86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1640705817"/>
                  </a:ext>
                </a:extLst>
              </a:tr>
            </a:tbl>
          </a:graphicData>
        </a:graphic>
      </p:graphicFrame>
      <p:graphicFrame>
        <p:nvGraphicFramePr>
          <p:cNvPr id="19" name="Table 18">
            <a:extLst>
              <a:ext uri="{FF2B5EF4-FFF2-40B4-BE49-F238E27FC236}">
                <a16:creationId xmlns:a16="http://schemas.microsoft.com/office/drawing/2014/main" id="{FF177C99-A74A-503F-63AB-CA58B2948EF1}"/>
              </a:ext>
            </a:extLst>
          </p:cNvPr>
          <p:cNvGraphicFramePr>
            <a:graphicFrameLocks noGrp="1"/>
          </p:cNvGraphicFramePr>
          <p:nvPr/>
        </p:nvGraphicFramePr>
        <p:xfrm>
          <a:off x="342900" y="4433487"/>
          <a:ext cx="2428875" cy="1211905"/>
        </p:xfrm>
        <a:graphic>
          <a:graphicData uri="http://schemas.openxmlformats.org/drawingml/2006/table">
            <a:tbl>
              <a:tblPr firstRow="1" firstCol="1" bandRow="1">
                <a:tableStyleId>{5C22544A-7EE6-4342-B048-85BDC9FD1C3A}</a:tableStyleId>
              </a:tblPr>
              <a:tblGrid>
                <a:gridCol w="1355845">
                  <a:extLst>
                    <a:ext uri="{9D8B030D-6E8A-4147-A177-3AD203B41FA5}">
                      <a16:colId xmlns:a16="http://schemas.microsoft.com/office/drawing/2014/main" val="3051560045"/>
                    </a:ext>
                  </a:extLst>
                </a:gridCol>
                <a:gridCol w="1073030">
                  <a:extLst>
                    <a:ext uri="{9D8B030D-6E8A-4147-A177-3AD203B41FA5}">
                      <a16:colId xmlns:a16="http://schemas.microsoft.com/office/drawing/2014/main" val="3105246011"/>
                    </a:ext>
                  </a:extLst>
                </a:gridCol>
              </a:tblGrid>
              <a:tr h="242381">
                <a:tc>
                  <a:txBody>
                    <a:bodyPr/>
                    <a:lstStyle/>
                    <a:p>
                      <a:pPr marL="0" marR="0">
                        <a:spcBef>
                          <a:spcPts val="0"/>
                        </a:spcBef>
                        <a:spcAft>
                          <a:spcPts val="0"/>
                        </a:spcAft>
                      </a:pPr>
                      <a:r>
                        <a:rPr lang="en-US" sz="1200" dirty="0">
                          <a:effectLst/>
                        </a:rPr>
                        <a:t>Tier</a:t>
                      </a:r>
                      <a:endParaRPr lang="en-US" sz="1200" dirty="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Monthly Rate</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1638734423"/>
                  </a:ext>
                </a:extLst>
              </a:tr>
              <a:tr h="242381">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EE</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           8.98</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2825123431"/>
                  </a:ext>
                </a:extLst>
              </a:tr>
              <a:tr h="242381">
                <a:tc>
                  <a:txBody>
                    <a:bodyPr/>
                    <a:lstStyle/>
                    <a:p>
                      <a:pPr marL="0" marR="0">
                        <a:spcBef>
                          <a:spcPts val="0"/>
                        </a:spcBef>
                        <a:spcAft>
                          <a:spcPts val="0"/>
                        </a:spcAft>
                      </a:pPr>
                      <a:r>
                        <a:rPr lang="en-US" sz="1200">
                          <a:effectLst/>
                        </a:rPr>
                        <a:t>EE+SP (EE+1)</a:t>
                      </a:r>
                      <a:endParaRPr lang="en-US" sz="120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15.28</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3363428121"/>
                  </a:ext>
                </a:extLst>
              </a:tr>
              <a:tr h="242381">
                <a:tc>
                  <a:txBody>
                    <a:bodyPr/>
                    <a:lstStyle/>
                    <a:p>
                      <a:pPr marL="0" marR="0">
                        <a:spcBef>
                          <a:spcPts val="0"/>
                        </a:spcBef>
                        <a:spcAft>
                          <a:spcPts val="0"/>
                        </a:spcAft>
                      </a:pPr>
                      <a:r>
                        <a:rPr lang="en-US" sz="1200">
                          <a:effectLst/>
                        </a:rPr>
                        <a:t>EE+CH </a:t>
                      </a:r>
                      <a:endParaRPr lang="en-US" sz="120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16.16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980502329"/>
                  </a:ext>
                </a:extLst>
              </a:tr>
              <a:tr h="242381">
                <a:tc>
                  <a:txBody>
                    <a:bodyPr/>
                    <a:lstStyle/>
                    <a:p>
                      <a:pPr marL="0" marR="0">
                        <a:spcBef>
                          <a:spcPts val="0"/>
                        </a:spcBef>
                        <a:spcAft>
                          <a:spcPts val="0"/>
                        </a:spcAft>
                      </a:pPr>
                      <a:r>
                        <a:rPr lang="en-US" sz="1200" dirty="0">
                          <a:effectLst/>
                        </a:rPr>
                        <a:t>EE+FAM (EE&gt;1)</a:t>
                      </a:r>
                      <a:endParaRPr lang="en-US" sz="1200" dirty="0">
                        <a:effectLst/>
                        <a:latin typeface="Calibri" panose="020F0502020204030204" pitchFamily="34" charset="0"/>
                        <a:ea typeface="Calibri" panose="020F0502020204030204" pitchFamily="34" charset="0"/>
                      </a:endParaRPr>
                    </a:p>
                  </a:txBody>
                  <a:tcPr marL="51435" marR="51435" marT="0" marB="0"/>
                </a:tc>
                <a:tc>
                  <a:txBody>
                    <a:bodyPr/>
                    <a:lstStyle/>
                    <a:p>
                      <a:pPr marL="0" marR="0">
                        <a:spcBef>
                          <a:spcPts val="0"/>
                        </a:spcBef>
                        <a:spcAft>
                          <a:spcPts val="0"/>
                        </a:spcAft>
                      </a:pPr>
                      <a:r>
                        <a:rPr lang="en-US" sz="1200" dirty="0">
                          <a:effectLst/>
                        </a:rPr>
                        <a:t>$           24.26 </a:t>
                      </a:r>
                      <a:endParaRPr lang="en-US" sz="12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1640705817"/>
                  </a:ext>
                </a:extLst>
              </a:tr>
            </a:tbl>
          </a:graphicData>
        </a:graphic>
      </p:graphicFrame>
      <p:sp>
        <p:nvSpPr>
          <p:cNvPr id="20" name="TextBox 19">
            <a:extLst>
              <a:ext uri="{FF2B5EF4-FFF2-40B4-BE49-F238E27FC236}">
                <a16:creationId xmlns:a16="http://schemas.microsoft.com/office/drawing/2014/main" id="{7EDF7F94-4CA4-FD70-F891-E0E4662E17E6}"/>
              </a:ext>
            </a:extLst>
          </p:cNvPr>
          <p:cNvSpPr txBox="1"/>
          <p:nvPr/>
        </p:nvSpPr>
        <p:spPr>
          <a:xfrm>
            <a:off x="135731" y="972599"/>
            <a:ext cx="8865393" cy="24000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w="0"/>
                <a:solidFill>
                  <a:srgbClr val="FFFFFF"/>
                </a:solidFill>
                <a:effectLst>
                  <a:outerShdw blurRad="38100" dist="19050" dir="2700000" algn="tl" rotWithShape="0">
                    <a:srgbClr val="0A2C41">
                      <a:alpha val="40000"/>
                    </a:srgbClr>
                  </a:outerShdw>
                </a:effectLst>
                <a:uLnTx/>
                <a:uFillTx/>
                <a:latin typeface="Effra"/>
                <a:ea typeface="+mn-ea"/>
                <a:cs typeface="+mn-cs"/>
              </a:rPr>
              <a:t>New products with Guardian for 2023</a:t>
            </a:r>
          </a:p>
        </p:txBody>
      </p:sp>
    </p:spTree>
    <p:extLst>
      <p:ext uri="{BB962C8B-B14F-4D97-AF65-F5344CB8AC3E}">
        <p14:creationId xmlns:p14="http://schemas.microsoft.com/office/powerpoint/2010/main" val="3997137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grpSp>
        <p:nvGrpSpPr>
          <p:cNvPr id="4" name="Group 4"/>
          <p:cNvGrpSpPr/>
          <p:nvPr/>
        </p:nvGrpSpPr>
        <p:grpSpPr>
          <a:xfrm>
            <a:off x="671053" y="794729"/>
            <a:ext cx="7680221" cy="5185539"/>
            <a:chOff x="792162" y="1476281"/>
            <a:chExt cx="7828714" cy="5439761"/>
          </a:xfrm>
        </p:grpSpPr>
        <p:sp>
          <p:nvSpPr>
            <p:cNvPr id="7" name="TextBox 6"/>
            <p:cNvSpPr txBox="1"/>
            <p:nvPr/>
          </p:nvSpPr>
          <p:spPr>
            <a:xfrm>
              <a:off x="792162" y="1476281"/>
              <a:ext cx="6691373" cy="113904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225" normalizeH="0" baseline="0" noProof="0" dirty="0">
                  <a:ln>
                    <a:noFill/>
                  </a:ln>
                  <a:solidFill>
                    <a:srgbClr val="004F9D"/>
                  </a:solidFill>
                  <a:effectLst/>
                  <a:uLnTx/>
                  <a:uFillTx/>
                  <a:latin typeface="Calibri"/>
                  <a:ea typeface="+mn-ea"/>
                  <a:cs typeface="+mn-cs"/>
                </a:rPr>
                <a:t>Communication</a:t>
              </a:r>
            </a:p>
          </p:txBody>
        </p:sp>
        <p:sp>
          <p:nvSpPr>
            <p:cNvPr id="8" name="TextBox 7"/>
            <p:cNvSpPr txBox="1"/>
            <p:nvPr/>
          </p:nvSpPr>
          <p:spPr>
            <a:xfrm>
              <a:off x="916187" y="3200533"/>
              <a:ext cx="7704689" cy="3715509"/>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Informational Email</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How to utilize current benefits</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Info on benefits you may not be taking advantage of</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Example: Disability &amp; Hospital Indemnity</a:t>
              </a:r>
            </a:p>
          </p:txBody>
        </p:sp>
      </p:grpSp>
      <p:pic>
        <p:nvPicPr>
          <p:cNvPr id="1026" name="Picture 2" descr="Effective Communication In Business Needs Much More Than Language  Proficiency | Entrepreneur">
            <a:extLst>
              <a:ext uri="{FF2B5EF4-FFF2-40B4-BE49-F238E27FC236}">
                <a16:creationId xmlns:a16="http://schemas.microsoft.com/office/drawing/2014/main" id="{B34E4DBC-1226-F85D-2188-520CEB656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818" y="79472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1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4" name="Group 4"/>
          <p:cNvGrpSpPr/>
          <p:nvPr/>
        </p:nvGrpSpPr>
        <p:grpSpPr>
          <a:xfrm>
            <a:off x="653123" y="838200"/>
            <a:ext cx="7571996" cy="5480174"/>
            <a:chOff x="773885" y="1999502"/>
            <a:chExt cx="7718397" cy="5375608"/>
          </a:xfrm>
        </p:grpSpPr>
        <p:sp>
          <p:nvSpPr>
            <p:cNvPr id="7" name="TextBox 6"/>
            <p:cNvSpPr txBox="1"/>
            <p:nvPr/>
          </p:nvSpPr>
          <p:spPr>
            <a:xfrm>
              <a:off x="773885" y="1999502"/>
              <a:ext cx="6691373" cy="1065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225" normalizeH="0" baseline="0" noProof="0" dirty="0">
                  <a:ln>
                    <a:noFill/>
                  </a:ln>
                  <a:solidFill>
                    <a:srgbClr val="004F9D"/>
                  </a:solidFill>
                  <a:effectLst/>
                  <a:uLnTx/>
                  <a:uFillTx/>
                  <a:latin typeface="Calibri"/>
                  <a:ea typeface="+mn-ea"/>
                  <a:cs typeface="+mn-cs"/>
                </a:rPr>
                <a:t>Communication</a:t>
              </a:r>
            </a:p>
          </p:txBody>
        </p:sp>
        <p:sp>
          <p:nvSpPr>
            <p:cNvPr id="8" name="TextBox 7"/>
            <p:cNvSpPr txBox="1"/>
            <p:nvPr/>
          </p:nvSpPr>
          <p:spPr>
            <a:xfrm>
              <a:off x="787593" y="3483190"/>
              <a:ext cx="7704689" cy="3891920"/>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How can Disability/Hospital Indemnity help?</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2"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Disability Benefit: $3,300 – $44/</a:t>
              </a:r>
              <a:r>
                <a:rPr kumimoji="0" lang="en-US" sz="2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2"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Hospital In. Benefit: $2,500 – $19/</a:t>
              </a:r>
              <a:r>
                <a:rPr kumimoji="0" lang="en-US" sz="2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2"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Annual Premium - $756</a:t>
              </a:r>
            </a:p>
            <a:p>
              <a:pPr marL="1371600" marR="0" lvl="2"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Total Benefit Payout - $5,800 </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26" name="Picture 2" descr="Effective Communication In Business Needs Much More Than Language  Proficiency | Entrepreneur">
            <a:extLst>
              <a:ext uri="{FF2B5EF4-FFF2-40B4-BE49-F238E27FC236}">
                <a16:creationId xmlns:a16="http://schemas.microsoft.com/office/drawing/2014/main" id="{B34E4DBC-1226-F85D-2188-520CEB656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1367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0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2" name="Picture 5141" descr="Background pattern&#10;&#10;Description automatically generated">
            <a:extLst>
              <a:ext uri="{FF2B5EF4-FFF2-40B4-BE49-F238E27FC236}">
                <a16:creationId xmlns:a16="http://schemas.microsoft.com/office/drawing/2014/main" id="{88E4C7EC-D386-22E7-3A1B-9A0ED5191458}"/>
              </a:ext>
            </a:extLst>
          </p:cNvPr>
          <p:cNvPicPr>
            <a:picLocks noChangeAspect="1"/>
          </p:cNvPicPr>
          <p:nvPr/>
        </p:nvPicPr>
        <p:blipFill rotWithShape="1">
          <a:blip r:embed="rId2"/>
          <a:srcRect l="1606" r="30156" b="-3"/>
          <a:stretch/>
        </p:blipFill>
        <p:spPr>
          <a:xfrm>
            <a:off x="20" y="10"/>
            <a:ext cx="4653283"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830F13EC-EFB8-029A-A36B-A282E1F8EE89}"/>
              </a:ext>
            </a:extLst>
          </p:cNvPr>
          <p:cNvSpPr>
            <a:spLocks noGrp="1"/>
          </p:cNvSpPr>
          <p:nvPr>
            <p:ph type="title"/>
          </p:nvPr>
        </p:nvSpPr>
        <p:spPr>
          <a:xfrm>
            <a:off x="360760" y="327026"/>
            <a:ext cx="3123008" cy="2611437"/>
          </a:xfrm>
        </p:spPr>
        <p:txBody>
          <a:bodyPr>
            <a:normAutofit/>
          </a:bodyPr>
          <a:lstStyle/>
          <a:p>
            <a:r>
              <a:rPr lang="en-US" sz="3100" b="1"/>
              <a:t>2023 </a:t>
            </a:r>
            <a:br>
              <a:rPr lang="en-US" sz="3100" b="1"/>
            </a:br>
            <a:r>
              <a:rPr lang="en-US" sz="3100" b="1"/>
              <a:t>Region 7 Benefits Co-op Meeting Agenda</a:t>
            </a:r>
            <a:br>
              <a:rPr lang="en-US" sz="3100"/>
            </a:br>
            <a:endParaRPr lang="en-US" sz="3100"/>
          </a:p>
        </p:txBody>
      </p:sp>
      <p:sp>
        <p:nvSpPr>
          <p:cNvPr id="11" name="TextBox 10"/>
          <p:cNvSpPr txBox="1"/>
          <p:nvPr/>
        </p:nvSpPr>
        <p:spPr>
          <a:xfrm>
            <a:off x="2990183" y="1511491"/>
            <a:ext cx="537310" cy="47397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rabicPeriod" startAt="6"/>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AutoNum type="arabicPeriod" startAt="6"/>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141" name="Content Placeholder 2">
            <a:extLst>
              <a:ext uri="{FF2B5EF4-FFF2-40B4-BE49-F238E27FC236}">
                <a16:creationId xmlns:a16="http://schemas.microsoft.com/office/drawing/2014/main" id="{CC3FA8F6-D16F-93BB-AC72-FCB4F0CCB362}"/>
              </a:ext>
            </a:extLst>
          </p:cNvPr>
          <p:cNvGraphicFramePr>
            <a:graphicFrameLocks noGrp="1"/>
          </p:cNvGraphicFramePr>
          <p:nvPr>
            <p:ph idx="1"/>
            <p:extLst>
              <p:ext uri="{D42A27DB-BD31-4B8C-83A1-F6EECF244321}">
                <p14:modId xmlns:p14="http://schemas.microsoft.com/office/powerpoint/2010/main" val="4019094336"/>
              </p:ext>
            </p:extLst>
          </p:nvPr>
        </p:nvGraphicFramePr>
        <p:xfrm>
          <a:off x="4572000" y="1596176"/>
          <a:ext cx="4571979" cy="5114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Image result for restroom logo">
            <a:hlinkClick r:id="rId8"/>
            <a:extLst>
              <a:ext uri="{FF2B5EF4-FFF2-40B4-BE49-F238E27FC236}">
                <a16:creationId xmlns:a16="http://schemas.microsoft.com/office/drawing/2014/main" id="{69A0678E-E518-E897-E0B3-D4D72458BDEA}"/>
              </a:ext>
            </a:extLst>
          </p:cNvPr>
          <p:cNvPicPr>
            <a:picLocks noChangeAspect="1" noChangeArrowheads="1"/>
          </p:cNvPicPr>
          <p:nvPr/>
        </p:nvPicPr>
        <p:blipFill>
          <a:blip r:embed="rId9" cstate="print"/>
          <a:srcRect/>
          <a:stretch>
            <a:fillRect/>
          </a:stretch>
        </p:blipFill>
        <p:spPr bwMode="auto">
          <a:xfrm>
            <a:off x="5271762" y="4178252"/>
            <a:ext cx="449085" cy="4490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4" name="Group 4"/>
          <p:cNvGrpSpPr/>
          <p:nvPr/>
        </p:nvGrpSpPr>
        <p:grpSpPr>
          <a:xfrm>
            <a:off x="642256" y="663389"/>
            <a:ext cx="7558548" cy="5713725"/>
            <a:chOff x="825449" y="2076897"/>
            <a:chExt cx="7704689" cy="5318675"/>
          </a:xfrm>
        </p:grpSpPr>
        <p:sp>
          <p:nvSpPr>
            <p:cNvPr id="7" name="TextBox 6"/>
            <p:cNvSpPr txBox="1"/>
            <p:nvPr/>
          </p:nvSpPr>
          <p:spPr>
            <a:xfrm>
              <a:off x="869835" y="2076897"/>
              <a:ext cx="7223616" cy="1461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225" normalizeH="0" baseline="0" noProof="0" dirty="0">
                  <a:ln>
                    <a:noFill/>
                  </a:ln>
                  <a:solidFill>
                    <a:srgbClr val="004F9D"/>
                  </a:solidFill>
                  <a:effectLst/>
                  <a:uLnTx/>
                  <a:uFillTx/>
                  <a:latin typeface="Calibri"/>
                  <a:ea typeface="+mn-ea"/>
                  <a:cs typeface="+mn-cs"/>
                </a:rPr>
                <a:t>Telemedicine    Employer-Paid Benefit</a:t>
              </a:r>
            </a:p>
          </p:txBody>
        </p:sp>
        <p:sp>
          <p:nvSpPr>
            <p:cNvPr id="8" name="TextBox 7"/>
            <p:cNvSpPr txBox="1"/>
            <p:nvPr/>
          </p:nvSpPr>
          <p:spPr>
            <a:xfrm>
              <a:off x="825449" y="3869274"/>
              <a:ext cx="7704689" cy="3526298"/>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25 of 65 Districts Participating</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Avg cost of doctor’s visit is close to $300</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4,000 Gentry Group calls since 9/1/22 for a     potential savings of $600,000 </a:t>
              </a:r>
            </a:p>
            <a:p>
              <a:pPr marL="457200" marR="0" lvl="0" indent="-457200" algn="l" defTabSz="914400" rtl="0" eaLnBrk="1" fontAlgn="auto" latinLnBrk="0" hangingPunct="1">
                <a:lnSpc>
                  <a:spcPct val="150000"/>
                </a:lnSpc>
                <a:spcBef>
                  <a:spcPts val="0"/>
                </a:spcBef>
                <a:spcAft>
                  <a:spcPts val="45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District Cost: $7.25 PEPM</a:t>
              </a:r>
            </a:p>
            <a:p>
              <a:pPr marL="0" marR="0" lvl="0" indent="0" algn="l" defTabSz="914400" rtl="0" eaLnBrk="1" fontAlgn="auto" latinLnBrk="0" hangingPunct="1">
                <a:lnSpc>
                  <a:spcPct val="100000"/>
                </a:lnSpc>
                <a:spcBef>
                  <a:spcPts val="0"/>
                </a:spcBef>
                <a:spcAft>
                  <a:spcPts val="45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28" name="Picture 4" descr="MDLIVE Announces $50 Million of New Funding">
            <a:extLst>
              <a:ext uri="{FF2B5EF4-FFF2-40B4-BE49-F238E27FC236}">
                <a16:creationId xmlns:a16="http://schemas.microsoft.com/office/drawing/2014/main" id="{CE088BDA-9850-45D5-A2CA-EB93DEAF10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768841"/>
            <a:ext cx="2324815" cy="65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883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8164" y="983228"/>
            <a:ext cx="6225834"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025" y="360023"/>
            <a:ext cx="4007104"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lue sign with white text&#10;&#10;Description automatically generated with low confidence">
            <a:extLst>
              <a:ext uri="{FF2B5EF4-FFF2-40B4-BE49-F238E27FC236}">
                <a16:creationId xmlns:a16="http://schemas.microsoft.com/office/drawing/2014/main" id="{85A106E7-53B5-DBCE-0DA8-26E6E59073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50194" y="1936420"/>
            <a:ext cx="1898252" cy="1898252"/>
          </a:xfrm>
          <a:prstGeom prst="rect">
            <a:avLst/>
          </a:prstGeom>
        </p:spPr>
      </p:pic>
      <p:pic>
        <p:nvPicPr>
          <p:cNvPr id="4" name="Picture Placeholder 3" descr="Text&#10;&#10;Description automatically generated">
            <a:extLst>
              <a:ext uri="{FF2B5EF4-FFF2-40B4-BE49-F238E27FC236}">
                <a16:creationId xmlns:a16="http://schemas.microsoft.com/office/drawing/2014/main" id="{85C74C90-794E-730B-1CCF-322CB9B0596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564" r="12564"/>
          <a:stretch>
            <a:fillRect/>
          </a:stretch>
        </p:blipFill>
        <p:spPr>
          <a:xfrm>
            <a:off x="4948665" y="2433171"/>
            <a:ext cx="3822717" cy="2854537"/>
          </a:xfrm>
          <a:prstGeom prst="rect">
            <a:avLst/>
          </a:prstGeom>
        </p:spPr>
      </p:pic>
    </p:spTree>
    <p:extLst>
      <p:ext uri="{BB962C8B-B14F-4D97-AF65-F5344CB8AC3E}">
        <p14:creationId xmlns:p14="http://schemas.microsoft.com/office/powerpoint/2010/main" val="1688519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Enrollment Strategy 2023</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erson playing chess&#10;&#10;Description automatically generated with low confidence">
            <a:extLst>
              <a:ext uri="{FF2B5EF4-FFF2-40B4-BE49-F238E27FC236}">
                <a16:creationId xmlns:a16="http://schemas.microsoft.com/office/drawing/2014/main" id="{464C4369-059F-4F5C-DC18-B32CC00F6A3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089" r="12349" b="-1"/>
          <a:stretch/>
        </p:blipFill>
        <p:spPr>
          <a:xfrm>
            <a:off x="457200" y="1600201"/>
            <a:ext cx="4038600" cy="4525963"/>
          </a:xfrm>
          <a:prstGeom prst="rect">
            <a:avLst/>
          </a:prstGeom>
          <a:noFill/>
        </p:spPr>
      </p:pic>
      <p:sp>
        <p:nvSpPr>
          <p:cNvPr id="10" name="Content Placeholder 3">
            <a:extLst>
              <a:ext uri="{FF2B5EF4-FFF2-40B4-BE49-F238E27FC236}">
                <a16:creationId xmlns:a16="http://schemas.microsoft.com/office/drawing/2014/main" id="{038B1FB6-0E7A-C49E-8CF9-404BDA4D969F}"/>
              </a:ext>
            </a:extLst>
          </p:cNvPr>
          <p:cNvSpPr>
            <a:spLocks noGrp="1"/>
          </p:cNvSpPr>
          <p:nvPr>
            <p:ph sz="half" idx="2"/>
          </p:nvPr>
        </p:nvSpPr>
        <p:spPr>
          <a:xfrm>
            <a:off x="4648200" y="1600201"/>
            <a:ext cx="4419600" cy="4525963"/>
          </a:xfrm>
        </p:spPr>
        <p:txBody>
          <a:bodyPr>
            <a:normAutofit/>
          </a:bodyPr>
          <a:lstStyle/>
          <a:p>
            <a:pPr marL="0" indent="0">
              <a:buNone/>
            </a:pPr>
            <a:endParaRPr lang="en-US" sz="3600"/>
          </a:p>
          <a:p>
            <a:pPr marL="0" indent="0">
              <a:buNone/>
            </a:pPr>
            <a:r>
              <a:rPr lang="en-US" sz="3600"/>
              <a:t>How to complete an efficient and effective open-enrollment! </a:t>
            </a:r>
          </a:p>
        </p:txBody>
      </p:sp>
      <p:sp>
        <p:nvSpPr>
          <p:cNvPr id="5" name="TextBox 4">
            <a:extLst>
              <a:ext uri="{FF2B5EF4-FFF2-40B4-BE49-F238E27FC236}">
                <a16:creationId xmlns:a16="http://schemas.microsoft.com/office/drawing/2014/main" id="{4F39C730-BA6B-276B-1698-64FD6D6D1B36}"/>
              </a:ext>
            </a:extLst>
          </p:cNvPr>
          <p:cNvSpPr txBox="1"/>
          <p:nvPr/>
        </p:nvSpPr>
        <p:spPr>
          <a:xfrm>
            <a:off x="2036473" y="5926109"/>
            <a:ext cx="245932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a:ea typeface="+mn-ea"/>
                <a:cs typeface="+mn-cs"/>
                <a:hlinkClick r:id="rId3" tooltip="https://agileexperience.es/2019/12/04/marcos-de-escalado-agi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a:ea typeface="+mn-ea"/>
                <a:cs typeface="+mn-cs"/>
                <a:hlinkClick r:id="rId4"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76254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57" name="Rectangle 1044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52" name="Picture 4" descr="Single Millennials: Keep These Benefits In Mind During Open Enrollment"/>
          <p:cNvPicPr>
            <a:picLocks noChangeAspect="1" noChangeArrowheads="1"/>
          </p:cNvPicPr>
          <p:nvPr/>
        </p:nvPicPr>
        <p:blipFill rotWithShape="1">
          <a:blip r:embed="rId2" cstate="print"/>
          <a:srcRect l="6903" r="22509" b="-1"/>
          <a:stretch/>
        </p:blipFill>
        <p:spPr bwMode="auto">
          <a:xfrm>
            <a:off x="1891767" y="10"/>
            <a:ext cx="7252231" cy="6857990"/>
          </a:xfrm>
          <a:prstGeom prst="rect">
            <a:avLst/>
          </a:prstGeom>
          <a:noFill/>
        </p:spPr>
      </p:pic>
      <p:sp>
        <p:nvSpPr>
          <p:cNvPr id="104459" name="Rectangle 10445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FBD795-645D-4A62-9193-BAE6968E5D86}"/>
              </a:ext>
            </a:extLst>
          </p:cNvPr>
          <p:cNvSpPr>
            <a:spLocks noGrp="1"/>
          </p:cNvSpPr>
          <p:nvPr>
            <p:ph type="title"/>
          </p:nvPr>
        </p:nvSpPr>
        <p:spPr>
          <a:xfrm>
            <a:off x="628650" y="365125"/>
            <a:ext cx="2866641" cy="1899912"/>
          </a:xfrm>
        </p:spPr>
        <p:txBody>
          <a:bodyPr vert="horz" lIns="91440" tIns="45720" rIns="91440" bIns="45720" rtlCol="0">
            <a:normAutofit/>
          </a:bodyPr>
          <a:lstStyle/>
          <a:p>
            <a:pPr>
              <a:lnSpc>
                <a:spcPct val="90000"/>
              </a:lnSpc>
            </a:pPr>
            <a:r>
              <a:rPr lang="en-US" sz="3200" b="1" u="sng"/>
              <a:t>Proven Benefits of Employee Driven Enrollment</a:t>
            </a:r>
          </a:p>
        </p:txBody>
      </p:sp>
      <p:sp>
        <p:nvSpPr>
          <p:cNvPr id="2054" name="Content Placeholder 2053">
            <a:extLst>
              <a:ext uri="{FF2B5EF4-FFF2-40B4-BE49-F238E27FC236}">
                <a16:creationId xmlns:a16="http://schemas.microsoft.com/office/drawing/2014/main" id="{6372CF87-FBF2-44B5-8861-6C11BE8434FB}"/>
              </a:ext>
            </a:extLst>
          </p:cNvPr>
          <p:cNvSpPr>
            <a:spLocks noGrp="1"/>
          </p:cNvSpPr>
          <p:nvPr>
            <p:ph idx="1"/>
          </p:nvPr>
        </p:nvSpPr>
        <p:spPr>
          <a:xfrm>
            <a:off x="628650" y="2434201"/>
            <a:ext cx="2866641" cy="3742762"/>
          </a:xfrm>
        </p:spPr>
        <p:txBody>
          <a:bodyPr>
            <a:normAutofit/>
          </a:bodyPr>
          <a:lstStyle/>
          <a:p>
            <a:pPr>
              <a:lnSpc>
                <a:spcPct val="90000"/>
              </a:lnSpc>
            </a:pPr>
            <a:r>
              <a:rPr lang="en-US" sz="1600" b="1"/>
              <a:t>Can enroll at own pace</a:t>
            </a:r>
          </a:p>
          <a:p>
            <a:pPr>
              <a:lnSpc>
                <a:spcPct val="90000"/>
              </a:lnSpc>
              <a:buNone/>
            </a:pPr>
            <a:endParaRPr lang="en-US" sz="1600" b="1"/>
          </a:p>
          <a:p>
            <a:pPr>
              <a:lnSpc>
                <a:spcPct val="90000"/>
              </a:lnSpc>
            </a:pPr>
            <a:r>
              <a:rPr lang="en-US" sz="1600" b="1"/>
              <a:t>24/7 enrollment access</a:t>
            </a:r>
          </a:p>
          <a:p>
            <a:pPr marL="0" indent="0">
              <a:lnSpc>
                <a:spcPct val="90000"/>
              </a:lnSpc>
              <a:buNone/>
            </a:pPr>
            <a:endParaRPr lang="en-US" sz="1600" b="1"/>
          </a:p>
          <a:p>
            <a:pPr>
              <a:lnSpc>
                <a:spcPct val="90000"/>
              </a:lnSpc>
            </a:pPr>
            <a:r>
              <a:rPr lang="en-US" sz="1600" b="1"/>
              <a:t>Employees </a:t>
            </a:r>
            <a:r>
              <a:rPr lang="en-US" sz="1600" b="1" u="sng"/>
              <a:t>VISUALIZE</a:t>
            </a:r>
            <a:r>
              <a:rPr lang="en-US" sz="1600" b="1"/>
              <a:t> their benefit package</a:t>
            </a:r>
          </a:p>
          <a:p>
            <a:pPr>
              <a:lnSpc>
                <a:spcPct val="90000"/>
              </a:lnSpc>
              <a:buNone/>
            </a:pPr>
            <a:endParaRPr lang="en-US" sz="1600" b="1"/>
          </a:p>
          <a:p>
            <a:pPr>
              <a:lnSpc>
                <a:spcPct val="90000"/>
              </a:lnSpc>
            </a:pPr>
            <a:r>
              <a:rPr lang="en-US" sz="1600" b="1"/>
              <a:t>Extended dialogue with spouse helps better decision making</a:t>
            </a:r>
          </a:p>
          <a:p>
            <a:pPr>
              <a:lnSpc>
                <a:spcPct val="90000"/>
              </a:lnSpc>
            </a:pPr>
            <a:endParaRPr lang="en-US" sz="1600" b="1"/>
          </a:p>
          <a:p>
            <a:pPr>
              <a:lnSpc>
                <a:spcPct val="90000"/>
              </a:lnSpc>
            </a:pPr>
            <a:r>
              <a:rPr lang="en-US" sz="1600" b="1" i="1" u="sng"/>
              <a:t>More ownership </a:t>
            </a:r>
            <a:r>
              <a:rPr lang="en-US" sz="1600" b="1"/>
              <a:t>for employees and </a:t>
            </a:r>
            <a:r>
              <a:rPr lang="en-US" sz="1600" b="1" i="1" u="sng"/>
              <a:t>less liability </a:t>
            </a:r>
            <a:r>
              <a:rPr lang="en-US" sz="1600" b="1"/>
              <a:t>for district</a:t>
            </a:r>
          </a:p>
          <a:p>
            <a:pPr>
              <a:lnSpc>
                <a:spcPct val="90000"/>
              </a:lnSpc>
              <a:buNone/>
            </a:pPr>
            <a:endParaRPr lang="en-US" sz="1600" b="1"/>
          </a:p>
          <a:p>
            <a:pPr>
              <a:lnSpc>
                <a:spcPct val="90000"/>
              </a:lnSpc>
            </a:pPr>
            <a:endParaRPr lang="en-US" sz="1600"/>
          </a:p>
        </p:txBody>
      </p:sp>
    </p:spTree>
    <p:extLst>
      <p:ext uri="{BB962C8B-B14F-4D97-AF65-F5344CB8AC3E}">
        <p14:creationId xmlns:p14="http://schemas.microsoft.com/office/powerpoint/2010/main" val="2602485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F19E-4DCC-D725-F754-EBA22C213BD3}"/>
              </a:ext>
            </a:extLst>
          </p:cNvPr>
          <p:cNvSpPr>
            <a:spLocks noGrp="1"/>
          </p:cNvSpPr>
          <p:nvPr>
            <p:ph type="title"/>
          </p:nvPr>
        </p:nvSpPr>
        <p:spPr/>
        <p:txBody>
          <a:bodyPr/>
          <a:lstStyle/>
          <a:p>
            <a:r>
              <a:rPr lang="en-US"/>
              <a:t>The Communication Conundrum </a:t>
            </a:r>
          </a:p>
        </p:txBody>
      </p:sp>
      <p:sp>
        <p:nvSpPr>
          <p:cNvPr id="3" name="Content Placeholder 2">
            <a:extLst>
              <a:ext uri="{FF2B5EF4-FFF2-40B4-BE49-F238E27FC236}">
                <a16:creationId xmlns:a16="http://schemas.microsoft.com/office/drawing/2014/main" id="{B6B72D02-7C8D-EEAB-17EA-B8AD0A202299}"/>
              </a:ext>
            </a:extLst>
          </p:cNvPr>
          <p:cNvSpPr>
            <a:spLocks noGrp="1"/>
          </p:cNvSpPr>
          <p:nvPr>
            <p:ph idx="1"/>
          </p:nvPr>
        </p:nvSpPr>
        <p:spPr>
          <a:xfrm>
            <a:off x="457200" y="1600201"/>
            <a:ext cx="4038600" cy="4525963"/>
          </a:xfrm>
        </p:spPr>
        <p:txBody>
          <a:bodyPr>
            <a:normAutofit/>
          </a:bodyPr>
          <a:lstStyle/>
          <a:p>
            <a:r>
              <a:rPr lang="en-US" sz="2000"/>
              <a:t>20% of employees say they don't keep up with benefits correspondence (e.g., they don't attend company benefits meetings, don't read their summary plan descriptions or they file/throw benefits materials away unread). (</a:t>
            </a:r>
            <a:r>
              <a:rPr lang="en-US" sz="2000">
                <a:solidFill>
                  <a:srgbClr val="4FAB66"/>
                </a:solidFill>
                <a:effectLst/>
                <a:hlinkClick r:id="rId2"/>
              </a:rPr>
              <a:t>SHRM</a:t>
            </a:r>
            <a:r>
              <a:rPr lang="en-US" sz="2000"/>
              <a:t>)</a:t>
            </a:r>
          </a:p>
          <a:p>
            <a:endParaRPr lang="en-US" sz="2000"/>
          </a:p>
          <a:p>
            <a:endParaRPr lang="en-US" sz="2000"/>
          </a:p>
          <a:p>
            <a:r>
              <a:rPr lang="en-US" sz="2000"/>
              <a:t>Employees can ignore about 40% of e-mails (</a:t>
            </a:r>
            <a:r>
              <a:rPr lang="en-US" sz="2000" u="sng">
                <a:hlinkClick r:id="rId3"/>
              </a:rPr>
              <a:t>HR Daily Advisor</a:t>
            </a:r>
            <a:r>
              <a:rPr lang="en-US" sz="2000"/>
              <a:t>)</a:t>
            </a:r>
          </a:p>
        </p:txBody>
      </p:sp>
      <p:pic>
        <p:nvPicPr>
          <p:cNvPr id="5" name="Picture 4" descr="A picture containing text&#10;&#10;Description automatically generated">
            <a:extLst>
              <a:ext uri="{FF2B5EF4-FFF2-40B4-BE49-F238E27FC236}">
                <a16:creationId xmlns:a16="http://schemas.microsoft.com/office/drawing/2014/main" id="{A19D3CD8-9FC5-30AD-0AEB-542338834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298077"/>
            <a:ext cx="3420140" cy="2565105"/>
          </a:xfrm>
          <a:prstGeom prst="rect">
            <a:avLst/>
          </a:prstGeom>
        </p:spPr>
      </p:pic>
      <p:pic>
        <p:nvPicPr>
          <p:cNvPr id="7" name="Picture 6" descr="A person in a blue dress&#10;&#10;Description automatically generated with low confidence">
            <a:extLst>
              <a:ext uri="{FF2B5EF4-FFF2-40B4-BE49-F238E27FC236}">
                <a16:creationId xmlns:a16="http://schemas.microsoft.com/office/drawing/2014/main" id="{F2B4D3F0-7EF0-CE01-C18D-AFF188C33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3883" y="4132559"/>
            <a:ext cx="3537857" cy="1981200"/>
          </a:xfrm>
          <a:prstGeom prst="rect">
            <a:avLst/>
          </a:prstGeom>
        </p:spPr>
      </p:pic>
    </p:spTree>
    <p:extLst>
      <p:ext uri="{BB962C8B-B14F-4D97-AF65-F5344CB8AC3E}">
        <p14:creationId xmlns:p14="http://schemas.microsoft.com/office/powerpoint/2010/main" val="6823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97DB-CDBD-2B55-76DC-4CCE05320FE1}"/>
              </a:ext>
            </a:extLst>
          </p:cNvPr>
          <p:cNvSpPr>
            <a:spLocks noGrp="1"/>
          </p:cNvSpPr>
          <p:nvPr>
            <p:ph type="title"/>
          </p:nvPr>
        </p:nvSpPr>
        <p:spPr>
          <a:xfrm>
            <a:off x="457200" y="274638"/>
            <a:ext cx="8229600" cy="1143000"/>
          </a:xfrm>
        </p:spPr>
        <p:txBody>
          <a:bodyPr anchor="ctr">
            <a:normAutofit/>
          </a:bodyPr>
          <a:lstStyle/>
          <a:p>
            <a:r>
              <a:rPr lang="en-US" sz="4100"/>
              <a:t>Tips for Successful Open Enrollment</a:t>
            </a:r>
          </a:p>
        </p:txBody>
      </p:sp>
      <p:sp>
        <p:nvSpPr>
          <p:cNvPr id="3" name="Subtitle 2">
            <a:extLst>
              <a:ext uri="{FF2B5EF4-FFF2-40B4-BE49-F238E27FC236}">
                <a16:creationId xmlns:a16="http://schemas.microsoft.com/office/drawing/2014/main" id="{01E7BFAB-D50C-8547-B361-EDFC7018E052}"/>
              </a:ext>
            </a:extLst>
          </p:cNvPr>
          <p:cNvSpPr>
            <a:spLocks noGrp="1"/>
          </p:cNvSpPr>
          <p:nvPr>
            <p:ph sz="half" idx="1"/>
          </p:nvPr>
        </p:nvSpPr>
        <p:spPr>
          <a:xfrm>
            <a:off x="457200" y="1143000"/>
            <a:ext cx="4800600" cy="5562601"/>
          </a:xfrm>
        </p:spPr>
        <p:txBody>
          <a:bodyPr>
            <a:normAutofit/>
          </a:bodyPr>
          <a:lstStyle/>
          <a:p>
            <a:pPr marL="457200" indent="-457200">
              <a:lnSpc>
                <a:spcPct val="90000"/>
              </a:lnSpc>
              <a:buFont typeface="Arial" panose="020B0604020202020204" pitchFamily="34" charset="0"/>
              <a:buChar char="•"/>
            </a:pPr>
            <a:r>
              <a:rPr lang="en-US" sz="1600" b="1"/>
              <a:t>Communicate Early</a:t>
            </a:r>
          </a:p>
          <a:p>
            <a:pPr marL="914400" lvl="1" indent="-457200">
              <a:lnSpc>
                <a:spcPct val="90000"/>
              </a:lnSpc>
              <a:buFont typeface="Arial" panose="020B0604020202020204" pitchFamily="34" charset="0"/>
              <a:buChar char="•"/>
            </a:pPr>
            <a:r>
              <a:rPr lang="en-US" sz="1600"/>
              <a:t>Start Announcing Open Enrollment Ahead of Start Date (mid June) </a:t>
            </a:r>
          </a:p>
          <a:p>
            <a:pPr marL="457200" indent="-457200">
              <a:lnSpc>
                <a:spcPct val="90000"/>
              </a:lnSpc>
              <a:buFont typeface="Arial" panose="020B0604020202020204" pitchFamily="34" charset="0"/>
              <a:buChar char="•"/>
            </a:pPr>
            <a:r>
              <a:rPr lang="en-US" sz="1600" b="1"/>
              <a:t>Communicate Often</a:t>
            </a:r>
          </a:p>
          <a:p>
            <a:pPr marL="914400" lvl="1" indent="-457200">
              <a:lnSpc>
                <a:spcPct val="90000"/>
              </a:lnSpc>
              <a:buFont typeface="Arial" panose="020B0604020202020204" pitchFamily="34" charset="0"/>
              <a:buChar char="•"/>
            </a:pPr>
            <a:r>
              <a:rPr lang="en-US" sz="1600"/>
              <a:t>Send weekly reminders once open enrollment begins (include time left to enroll in each reminder)</a:t>
            </a:r>
          </a:p>
          <a:p>
            <a:pPr marL="457200" indent="-457200">
              <a:lnSpc>
                <a:spcPct val="90000"/>
              </a:lnSpc>
              <a:buFont typeface="Arial" panose="020B0604020202020204" pitchFamily="34" charset="0"/>
              <a:buChar char="•"/>
            </a:pPr>
            <a:r>
              <a:rPr lang="en-US" sz="1600" b="1"/>
              <a:t>Be Precise on Setting Open Enrollment Dates</a:t>
            </a:r>
          </a:p>
          <a:p>
            <a:pPr marL="914400" lvl="1" indent="-457200">
              <a:lnSpc>
                <a:spcPct val="90000"/>
              </a:lnSpc>
              <a:buFont typeface="Arial" panose="020B0604020202020204" pitchFamily="34" charset="0"/>
              <a:buChar char="•"/>
            </a:pPr>
            <a:r>
              <a:rPr lang="en-US" sz="1600"/>
              <a:t>More than one-half (52%) of organizations have an open enrollment period that lasts two weeks. Three- (24%) and four-week (17%) open enrollment periods are also common.</a:t>
            </a:r>
          </a:p>
          <a:p>
            <a:pPr marL="914400" lvl="1" indent="-457200">
              <a:lnSpc>
                <a:spcPct val="90000"/>
              </a:lnSpc>
              <a:buFont typeface="Arial" panose="020B0604020202020204" pitchFamily="34" charset="0"/>
              <a:buChar char="•"/>
            </a:pPr>
            <a:r>
              <a:rPr lang="en-US" sz="1600"/>
              <a:t>Shorter enrollment window creates emphasis</a:t>
            </a:r>
          </a:p>
          <a:p>
            <a:pPr marL="457200" indent="-457200">
              <a:lnSpc>
                <a:spcPct val="90000"/>
              </a:lnSpc>
              <a:buFont typeface="Arial" panose="020B0604020202020204" pitchFamily="34" charset="0"/>
              <a:buChar char="•"/>
            </a:pPr>
            <a:r>
              <a:rPr lang="en-US" sz="1600" b="1"/>
              <a:t>Leverage Technology</a:t>
            </a:r>
          </a:p>
          <a:p>
            <a:pPr marL="914400" lvl="1" indent="-457200">
              <a:lnSpc>
                <a:spcPct val="90000"/>
              </a:lnSpc>
              <a:buFont typeface="Arial" panose="020B0604020202020204" pitchFamily="34" charset="0"/>
              <a:buChar char="•"/>
            </a:pPr>
            <a:r>
              <a:rPr lang="en-US" sz="1600"/>
              <a:t>When employees do their own benefits administration online, it results in a 15% time savings by HR staff.</a:t>
            </a:r>
          </a:p>
          <a:p>
            <a:pPr marL="914400" lvl="1" indent="-457200">
              <a:lnSpc>
                <a:spcPct val="90000"/>
              </a:lnSpc>
              <a:buFont typeface="Arial" panose="020B0604020202020204" pitchFamily="34" charset="0"/>
              <a:buChar char="•"/>
            </a:pPr>
            <a:r>
              <a:rPr lang="en-US" sz="1600"/>
              <a:t>Track Progress and use Email Reminder in The Hub</a:t>
            </a:r>
          </a:p>
          <a:p>
            <a:pPr marL="457200" indent="-457200">
              <a:lnSpc>
                <a:spcPct val="90000"/>
              </a:lnSpc>
              <a:buFont typeface="Arial" panose="020B0604020202020204" pitchFamily="34" charset="0"/>
              <a:buChar char="•"/>
            </a:pPr>
            <a:r>
              <a:rPr lang="en-US" sz="1800" b="1"/>
              <a:t>High completion rates equals </a:t>
            </a:r>
            <a:r>
              <a:rPr lang="en-US" sz="1800" b="1" i="1" u="sng"/>
              <a:t>less problems</a:t>
            </a:r>
            <a:r>
              <a:rPr lang="en-US" sz="1600"/>
              <a:t>!</a:t>
            </a:r>
          </a:p>
          <a:p>
            <a:pPr marL="0" indent="0">
              <a:lnSpc>
                <a:spcPct val="90000"/>
              </a:lnSpc>
              <a:buNone/>
            </a:pPr>
            <a:endParaRPr lang="en-US" sz="1100"/>
          </a:p>
        </p:txBody>
      </p:sp>
      <p:pic>
        <p:nvPicPr>
          <p:cNvPr id="5" name="Content Placeholder 4" descr="A picture containing indoor&#10;&#10;Description automatically generated">
            <a:extLst>
              <a:ext uri="{FF2B5EF4-FFF2-40B4-BE49-F238E27FC236}">
                <a16:creationId xmlns:a16="http://schemas.microsoft.com/office/drawing/2014/main" id="{44EAF943-4052-C782-2427-20C7D8E38E5D}"/>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35600" y="1803400"/>
            <a:ext cx="2768600" cy="4089400"/>
          </a:xfrm>
        </p:spPr>
      </p:pic>
      <p:sp>
        <p:nvSpPr>
          <p:cNvPr id="6" name="TextBox 5">
            <a:extLst>
              <a:ext uri="{FF2B5EF4-FFF2-40B4-BE49-F238E27FC236}">
                <a16:creationId xmlns:a16="http://schemas.microsoft.com/office/drawing/2014/main" id="{F4BF910F-A065-A51C-EAAB-4E92213643FC}"/>
              </a:ext>
            </a:extLst>
          </p:cNvPr>
          <p:cNvSpPr txBox="1"/>
          <p:nvPr/>
        </p:nvSpPr>
        <p:spPr>
          <a:xfrm>
            <a:off x="5435600" y="5892800"/>
            <a:ext cx="2768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hlinkClick r:id="rId3" tooltip="https://creoleindc.typepad.com/rantings_of_a_creole_prin/2013/02/tip-jar.html"/>
              </a:rPr>
              <a:t>This Photo</a:t>
            </a:r>
            <a:r>
              <a:rPr kumimoji="0" lang="en-US" sz="900" b="0" i="0" u="none" strike="noStrike" kern="1200" cap="none" spc="0" normalizeH="0" baseline="0" noProof="0">
                <a:ln>
                  <a:noFill/>
                </a:ln>
                <a:solidFill>
                  <a:prstClr val="black"/>
                </a:solidFill>
                <a:effectLst/>
                <a:uLnTx/>
                <a:uFillTx/>
                <a:latin typeface="Calibri"/>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1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1000"/>
                                        <p:tgtEl>
                                          <p:spTgt spid="3">
                                            <p:txEl>
                                              <p:pRg st="10" end="10"/>
                                            </p:txEl>
                                          </p:spTgt>
                                        </p:tgtEl>
                                      </p:cBhvr>
                                    </p:animEffect>
                                    <p:anim calcmode="lin" valueType="num">
                                      <p:cBhvr>
                                        <p:cTn id="6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table, computer, indoor&#10;&#10;Description automatically generated">
            <a:extLst>
              <a:ext uri="{FF2B5EF4-FFF2-40B4-BE49-F238E27FC236}">
                <a16:creationId xmlns:a16="http://schemas.microsoft.com/office/drawing/2014/main" id="{5AAF5B37-FE5B-7616-B5F5-8BAB6F39736D}"/>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06" r="382"/>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5466C5-4BE1-D6FF-CE62-309784059079}"/>
              </a:ext>
            </a:extLst>
          </p:cNvPr>
          <p:cNvSpPr>
            <a:spLocks noGrp="1"/>
          </p:cNvSpPr>
          <p:nvPr>
            <p:ph type="title"/>
          </p:nvPr>
        </p:nvSpPr>
        <p:spPr>
          <a:xfrm>
            <a:off x="628650" y="365125"/>
            <a:ext cx="2866641" cy="1899912"/>
          </a:xfrm>
        </p:spPr>
        <p:txBody>
          <a:bodyPr vert="horz" lIns="91440" tIns="45720" rIns="91440" bIns="45720" rtlCol="0" anchor="ctr">
            <a:normAutofit/>
          </a:bodyPr>
          <a:lstStyle/>
          <a:p>
            <a:pPr algn="l">
              <a:lnSpc>
                <a:spcPct val="90000"/>
              </a:lnSpc>
            </a:pPr>
            <a:r>
              <a:rPr lang="en-US" sz="3200"/>
              <a:t>Benefit Communication with GFG</a:t>
            </a:r>
          </a:p>
        </p:txBody>
      </p:sp>
      <p:sp>
        <p:nvSpPr>
          <p:cNvPr id="3" name="Content Placeholder 2">
            <a:extLst>
              <a:ext uri="{FF2B5EF4-FFF2-40B4-BE49-F238E27FC236}">
                <a16:creationId xmlns:a16="http://schemas.microsoft.com/office/drawing/2014/main" id="{0C64FC01-7055-9DDB-C403-0F2334C4C2F6}"/>
              </a:ext>
            </a:extLst>
          </p:cNvPr>
          <p:cNvSpPr>
            <a:spLocks noGrp="1"/>
          </p:cNvSpPr>
          <p:nvPr>
            <p:ph sz="half" idx="1"/>
          </p:nvPr>
        </p:nvSpPr>
        <p:spPr>
          <a:xfrm>
            <a:off x="628650" y="2434201"/>
            <a:ext cx="2866641" cy="3742762"/>
          </a:xfrm>
        </p:spPr>
        <p:txBody>
          <a:bodyPr vert="horz" lIns="91440" tIns="45720" rIns="91440" bIns="45720" rtlCol="0">
            <a:normAutofit/>
          </a:bodyPr>
          <a:lstStyle/>
          <a:p>
            <a:pPr indent="-228600">
              <a:lnSpc>
                <a:spcPct val="90000"/>
              </a:lnSpc>
            </a:pPr>
            <a:r>
              <a:rPr lang="en-US" sz="1600"/>
              <a:t>Direct Employees to the </a:t>
            </a:r>
            <a:r>
              <a:rPr lang="en-US" sz="1600" u="sng">
                <a:hlinkClick r:id="rId4"/>
              </a:rPr>
              <a:t>Benefits Website</a:t>
            </a:r>
            <a:endParaRPr lang="en-US" sz="1600" u="sng"/>
          </a:p>
          <a:p>
            <a:pPr indent="-228600">
              <a:lnSpc>
                <a:spcPct val="90000"/>
              </a:lnSpc>
            </a:pPr>
            <a:r>
              <a:rPr lang="en-US" sz="1600"/>
              <a:t>Show off your </a:t>
            </a:r>
            <a:r>
              <a:rPr lang="en-US" sz="1600" u="sng">
                <a:hlinkClick r:id="rId5"/>
              </a:rPr>
              <a:t>Benefits Guide</a:t>
            </a:r>
            <a:endParaRPr lang="en-US" sz="1600" u="sng"/>
          </a:p>
          <a:p>
            <a:pPr indent="-228600">
              <a:lnSpc>
                <a:spcPct val="90000"/>
              </a:lnSpc>
            </a:pPr>
            <a:r>
              <a:rPr lang="en-US" sz="1600"/>
              <a:t>Use </a:t>
            </a:r>
            <a:r>
              <a:rPr lang="en-US" sz="1600" u="sng">
                <a:hlinkClick r:id="rId6" action="ppaction://hlinkfile"/>
              </a:rPr>
              <a:t>Email Announcement </a:t>
            </a:r>
            <a:r>
              <a:rPr lang="en-US" sz="1600"/>
              <a:t>prepared by GFG</a:t>
            </a:r>
          </a:p>
          <a:p>
            <a:pPr indent="-228600">
              <a:lnSpc>
                <a:spcPct val="90000"/>
              </a:lnSpc>
            </a:pPr>
            <a:r>
              <a:rPr lang="en-US" sz="1600"/>
              <a:t>Office Support</a:t>
            </a:r>
          </a:p>
          <a:p>
            <a:pPr lvl="2">
              <a:lnSpc>
                <a:spcPct val="90000"/>
              </a:lnSpc>
            </a:pPr>
            <a:r>
              <a:rPr lang="en-US" sz="1600"/>
              <a:t>Phone assisted enrollment </a:t>
            </a:r>
          </a:p>
          <a:p>
            <a:pPr lvl="2">
              <a:lnSpc>
                <a:spcPct val="90000"/>
              </a:lnSpc>
            </a:pPr>
            <a:r>
              <a:rPr lang="en-US" sz="1600"/>
              <a:t>Bilingual</a:t>
            </a:r>
          </a:p>
          <a:p>
            <a:pPr lvl="2">
              <a:lnSpc>
                <a:spcPct val="90000"/>
              </a:lnSpc>
            </a:pPr>
            <a:r>
              <a:rPr lang="en-US" sz="1600"/>
              <a:t>10 Full-time GFG employees</a:t>
            </a:r>
          </a:p>
          <a:p>
            <a:pPr indent="-228600">
              <a:lnSpc>
                <a:spcPct val="90000"/>
              </a:lnSpc>
            </a:pPr>
            <a:r>
              <a:rPr lang="en-US" sz="1600"/>
              <a:t>Summer Zoom Meetings</a:t>
            </a:r>
          </a:p>
          <a:p>
            <a:pPr indent="-228600">
              <a:lnSpc>
                <a:spcPct val="90000"/>
              </a:lnSpc>
            </a:pPr>
            <a:r>
              <a:rPr lang="en-US" sz="1600"/>
              <a:t>On Site Presentations</a:t>
            </a:r>
          </a:p>
          <a:p>
            <a:pPr indent="-228600">
              <a:lnSpc>
                <a:spcPct val="90000"/>
              </a:lnSpc>
            </a:pPr>
            <a:endParaRPr lang="en-US" sz="1600"/>
          </a:p>
          <a:p>
            <a:pPr indent="-228600">
              <a:lnSpc>
                <a:spcPct val="90000"/>
              </a:lnSpc>
            </a:pPr>
            <a:endParaRPr lang="en-US" sz="1600"/>
          </a:p>
        </p:txBody>
      </p:sp>
      <p:sp>
        <p:nvSpPr>
          <p:cNvPr id="6" name="TextBox 5">
            <a:extLst>
              <a:ext uri="{FF2B5EF4-FFF2-40B4-BE49-F238E27FC236}">
                <a16:creationId xmlns:a16="http://schemas.microsoft.com/office/drawing/2014/main" id="{EDE0AA3D-80A3-D0ED-0F8D-8DDDB17F0B8B}"/>
              </a:ext>
            </a:extLst>
          </p:cNvPr>
          <p:cNvSpPr txBox="1"/>
          <p:nvPr/>
        </p:nvSpPr>
        <p:spPr>
          <a:xfrm>
            <a:off x="6703907" y="6657945"/>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s://careerplan.commons.gc.cuny.edu/blog/virtual-conference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7"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783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down)">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OneSpan Sign How To: Setting Up Reminders | OneSpan"/>
          <p:cNvPicPr>
            <a:picLocks noChangeAspect="1" noChangeArrowheads="1"/>
          </p:cNvPicPr>
          <p:nvPr/>
        </p:nvPicPr>
        <p:blipFill rotWithShape="1">
          <a:blip r:embed="rId3" cstate="print"/>
          <a:srcRect l="3277" r="-2" b="-2"/>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Rectangle 2">
            <a:extLst>
              <a:ext uri="{FF2B5EF4-FFF2-40B4-BE49-F238E27FC236}">
                <a16:creationId xmlns:a16="http://schemas.microsoft.com/office/drawing/2014/main" id="{810D70F7-4832-D38B-3E39-6B6DF00737A3}"/>
              </a:ext>
            </a:extLst>
          </p:cNvPr>
          <p:cNvSpPr/>
          <p:nvPr/>
        </p:nvSpPr>
        <p:spPr>
          <a:xfrm>
            <a:off x="3167986" y="3752850"/>
            <a:ext cx="5614060" cy="245268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For districts wanting to add TRS Active-Care to the HUB,  you will need to submit the Transfer Notification to </a:t>
            </a:r>
            <a:r>
              <a:rPr kumimoji="0" lang="en-US" sz="2000" b="0" i="0" u="none" strike="noStrike" kern="1200" cap="none" spc="0" normalizeH="0" baseline="0" noProof="0" err="1">
                <a:ln>
                  <a:noFill/>
                </a:ln>
                <a:solidFill>
                  <a:prstClr val="black"/>
                </a:solidFill>
                <a:effectLst/>
                <a:uLnTx/>
                <a:uFillTx/>
                <a:latin typeface="Calibri"/>
                <a:ea typeface="+mn-ea"/>
                <a:cs typeface="+mn-cs"/>
              </a:rPr>
              <a:t>bswift</a:t>
            </a:r>
            <a:r>
              <a:rPr kumimoji="0" lang="en-US" sz="2000" b="0" i="0" u="none" strike="noStrike" kern="1200" cap="none" spc="0" normalizeH="0" baseline="0" noProof="0">
                <a:ln>
                  <a:noFill/>
                </a:ln>
                <a:solidFill>
                  <a:prstClr val="black"/>
                </a:solidFill>
                <a:effectLst/>
                <a:uLnTx/>
                <a:uFillTx/>
                <a:latin typeface="Calibri"/>
                <a:ea typeface="+mn-ea"/>
                <a:cs typeface="+mn-cs"/>
              </a:rPr>
              <a:t> by May 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Schedule any meetings or presentations with GFG.</a:t>
            </a:r>
          </a:p>
        </p:txBody>
      </p:sp>
    </p:spTree>
    <p:extLst>
      <p:ext uri="{BB962C8B-B14F-4D97-AF65-F5344CB8AC3E}">
        <p14:creationId xmlns:p14="http://schemas.microsoft.com/office/powerpoint/2010/main" val="173326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Diagram 5">
            <a:extLst>
              <a:ext uri="{FF2B5EF4-FFF2-40B4-BE49-F238E27FC236}">
                <a16:creationId xmlns:a16="http://schemas.microsoft.com/office/drawing/2014/main" id="{E356FB58-BFD5-9766-A97E-39F7EAB1BA10}"/>
              </a:ext>
            </a:extLst>
          </p:cNvPr>
          <p:cNvGraphicFramePr/>
          <p:nvPr/>
        </p:nvGraphicFramePr>
        <p:xfrm>
          <a:off x="473202" y="640080"/>
          <a:ext cx="3614166" cy="14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78CCE740-51C8-E787-D211-D0739BF52A7D}"/>
              </a:ext>
            </a:extLst>
          </p:cNvPr>
          <p:cNvSpPr>
            <a:spLocks noGrp="1"/>
          </p:cNvSpPr>
          <p:nvPr>
            <p:ph idx="1"/>
          </p:nvPr>
        </p:nvSpPr>
        <p:spPr>
          <a:xfrm>
            <a:off x="473202" y="2660904"/>
            <a:ext cx="3614166" cy="3547872"/>
          </a:xfrm>
        </p:spPr>
        <p:txBody>
          <a:bodyPr anchor="t">
            <a:normAutofit/>
          </a:bodyPr>
          <a:lstStyle/>
          <a:p>
            <a:r>
              <a:rPr lang="en-US" sz="1900"/>
              <a:t>Any benefit manager that achieves 90% or higher enrollment completion at their school will receive lunch for their administration office.</a:t>
            </a:r>
          </a:p>
          <a:p>
            <a:r>
              <a:rPr lang="en-US" sz="1900"/>
              <a:t> Plus, a $25 Amazon Gift Card! </a:t>
            </a:r>
          </a:p>
        </p:txBody>
      </p:sp>
      <p:pic>
        <p:nvPicPr>
          <p:cNvPr id="5" name="Picture 4" descr="Chart&#10;&#10;Description automatically generated">
            <a:extLst>
              <a:ext uri="{FF2B5EF4-FFF2-40B4-BE49-F238E27FC236}">
                <a16:creationId xmlns:a16="http://schemas.microsoft.com/office/drawing/2014/main" id="{78C4A73D-6176-53B4-22CC-27D4EF1D1AC9}"/>
              </a:ext>
            </a:extLst>
          </p:cNvPr>
          <p:cNvPicPr>
            <a:picLocks noChangeAspect="1"/>
          </p:cNvPicPr>
          <p:nvPr/>
        </p:nvPicPr>
        <p:blipFill>
          <a:blip r:embed="rId7"/>
          <a:stretch>
            <a:fillRect/>
          </a:stretch>
        </p:blipFill>
        <p:spPr>
          <a:xfrm>
            <a:off x="4576572" y="1745825"/>
            <a:ext cx="4094226" cy="2456535"/>
          </a:xfrm>
          <a:prstGeom prst="rect">
            <a:avLst/>
          </a:prstGeom>
        </p:spPr>
      </p:pic>
      <p:sp>
        <p:nvSpPr>
          <p:cNvPr id="7" name="TextBox 6">
            <a:extLst>
              <a:ext uri="{FF2B5EF4-FFF2-40B4-BE49-F238E27FC236}">
                <a16:creationId xmlns:a16="http://schemas.microsoft.com/office/drawing/2014/main" id="{DC040E9C-360C-DC73-77B9-F11007A9FB05}"/>
              </a:ext>
            </a:extLst>
          </p:cNvPr>
          <p:cNvSpPr txBox="1"/>
          <p:nvPr/>
        </p:nvSpPr>
        <p:spPr>
          <a:xfrm>
            <a:off x="4560570" y="365081"/>
            <a:ext cx="3810000" cy="1015663"/>
          </a:xfrm>
          <a:prstGeom prst="rect">
            <a:avLst/>
          </a:prstGeom>
          <a:effectLst>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a:ea typeface="+mn-ea"/>
                <a:cs typeface="+mn-cs"/>
              </a:rPr>
              <a:t>Bonus Slide</a:t>
            </a:r>
          </a:p>
        </p:txBody>
      </p:sp>
      <p:pic>
        <p:nvPicPr>
          <p:cNvPr id="9" name="Picture 8" descr="A person sitting at a table&#10;&#10;Description automatically generated with medium confidence">
            <a:extLst>
              <a:ext uri="{FF2B5EF4-FFF2-40B4-BE49-F238E27FC236}">
                <a16:creationId xmlns:a16="http://schemas.microsoft.com/office/drawing/2014/main" id="{E2C09965-60A6-B020-04EE-FF5C2F100D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370" y="4174687"/>
            <a:ext cx="2667000" cy="2667000"/>
          </a:xfrm>
          <a:prstGeom prst="rect">
            <a:avLst/>
          </a:prstGeom>
        </p:spPr>
      </p:pic>
    </p:spTree>
    <p:extLst>
      <p:ext uri="{BB962C8B-B14F-4D97-AF65-F5344CB8AC3E}">
        <p14:creationId xmlns:p14="http://schemas.microsoft.com/office/powerpoint/2010/main" val="3286560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11AFB68-B7A6-412E-F3D8-848B52EB704F}"/>
              </a:ext>
            </a:extLst>
          </p:cNvPr>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Employee assistance with Medicare transitions</a:t>
            </a:r>
          </a:p>
        </p:txBody>
      </p:sp>
      <p:sp>
        <p:nvSpPr>
          <p:cNvPr id="3" name="Content Placeholder 2">
            <a:extLst>
              <a:ext uri="{FF2B5EF4-FFF2-40B4-BE49-F238E27FC236}">
                <a16:creationId xmlns:a16="http://schemas.microsoft.com/office/drawing/2014/main" id="{6DED5670-0674-3256-34E2-C229AC93B627}"/>
              </a:ext>
            </a:extLst>
          </p:cNvPr>
          <p:cNvSpPr>
            <a:spLocks noGrp="1"/>
          </p:cNvSpPr>
          <p:nvPr>
            <p:ph idx="1"/>
          </p:nvPr>
        </p:nvSpPr>
        <p:spPr>
          <a:xfrm>
            <a:off x="3436295" y="649480"/>
            <a:ext cx="2268977" cy="5546047"/>
          </a:xfrm>
        </p:spPr>
        <p:txBody>
          <a:bodyPr anchor="ctr">
            <a:normAutofit/>
          </a:bodyPr>
          <a:lstStyle/>
          <a:p>
            <a:pPr marL="0" indent="0">
              <a:buNone/>
            </a:pPr>
            <a:endParaRPr lang="en-US" sz="1700"/>
          </a:p>
          <a:p>
            <a:endParaRPr lang="en-US" sz="1700"/>
          </a:p>
        </p:txBody>
      </p:sp>
      <p:pic>
        <p:nvPicPr>
          <p:cNvPr id="5" name="Picture 4">
            <a:extLst>
              <a:ext uri="{FF2B5EF4-FFF2-40B4-BE49-F238E27FC236}">
                <a16:creationId xmlns:a16="http://schemas.microsoft.com/office/drawing/2014/main" id="{C67356D6-2B70-17C5-42F9-C751BF4ADCDA}"/>
              </a:ext>
            </a:extLst>
          </p:cNvPr>
          <p:cNvPicPr>
            <a:picLocks noChangeAspect="1"/>
          </p:cNvPicPr>
          <p:nvPr/>
        </p:nvPicPr>
        <p:blipFill>
          <a:blip r:embed="rId2"/>
          <a:stretch>
            <a:fillRect/>
          </a:stretch>
        </p:blipFill>
        <p:spPr>
          <a:xfrm>
            <a:off x="4279464" y="1524000"/>
            <a:ext cx="4514494" cy="2731268"/>
          </a:xfrm>
          <a:prstGeom prst="rect">
            <a:avLst/>
          </a:prstGeom>
        </p:spPr>
      </p:pic>
    </p:spTree>
    <p:extLst>
      <p:ext uri="{BB962C8B-B14F-4D97-AF65-F5344CB8AC3E}">
        <p14:creationId xmlns:p14="http://schemas.microsoft.com/office/powerpoint/2010/main" val="1912158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B07A-E224-A5D5-FAFC-7BF71EFB289E}"/>
              </a:ext>
            </a:extLst>
          </p:cNvPr>
          <p:cNvSpPr>
            <a:spLocks noGrp="1"/>
          </p:cNvSpPr>
          <p:nvPr>
            <p:ph type="title"/>
          </p:nvPr>
        </p:nvSpPr>
        <p:spPr>
          <a:xfrm>
            <a:off x="628650" y="365125"/>
            <a:ext cx="3938487" cy="1807305"/>
          </a:xfrm>
        </p:spPr>
        <p:txBody>
          <a:bodyPr vert="horz" lIns="91440" tIns="45720" rIns="91440" bIns="45720" rtlCol="0" anchor="ctr">
            <a:normAutofit/>
          </a:bodyPr>
          <a:lstStyle/>
          <a:p>
            <a:pPr algn="l">
              <a:lnSpc>
                <a:spcPct val="90000"/>
              </a:lnSpc>
            </a:pPr>
            <a:r>
              <a:rPr lang="en-US" sz="3700"/>
              <a:t>School Health Insurance and Legislative Update</a:t>
            </a:r>
          </a:p>
        </p:txBody>
      </p:sp>
      <p:sp>
        <p:nvSpPr>
          <p:cNvPr id="9" name="Content Placeholder 8">
            <a:extLst>
              <a:ext uri="{FF2B5EF4-FFF2-40B4-BE49-F238E27FC236}">
                <a16:creationId xmlns:a16="http://schemas.microsoft.com/office/drawing/2014/main" id="{08C44668-CA26-7FA9-BC5C-DBA7BB53F23B}"/>
              </a:ext>
            </a:extLst>
          </p:cNvPr>
          <p:cNvSpPr>
            <a:spLocks noGrp="1"/>
          </p:cNvSpPr>
          <p:nvPr>
            <p:ph idx="1"/>
          </p:nvPr>
        </p:nvSpPr>
        <p:spPr>
          <a:xfrm>
            <a:off x="216310" y="2333297"/>
            <a:ext cx="4350827" cy="3843666"/>
          </a:xfrm>
        </p:spPr>
        <p:txBody>
          <a:bodyPr vert="horz" lIns="91440" tIns="45720" rIns="91440" bIns="45720" rtlCol="0">
            <a:normAutofit/>
          </a:bodyPr>
          <a:lstStyle/>
          <a:p>
            <a:pPr marL="0" marR="0" lvl="0" indent="-228600" fontAlgn="auto">
              <a:lnSpc>
                <a:spcPct val="90000"/>
              </a:lnSpc>
              <a:spcBef>
                <a:spcPts val="0"/>
              </a:spcBef>
              <a:spcAft>
                <a:spcPts val="600"/>
              </a:spcAft>
              <a:buClrTx/>
              <a:buSzTx/>
              <a:tabLst/>
              <a:defRPr/>
            </a:pPr>
            <a:r>
              <a:rPr kumimoji="0" lang="en-US" sz="2000" b="1" i="0" u="none" strike="noStrike" cap="none" spc="0" normalizeH="0" baseline="0" noProof="0" dirty="0">
                <a:ln>
                  <a:noFill/>
                </a:ln>
                <a:effectLst/>
                <a:uLnTx/>
                <a:uFillTx/>
              </a:rPr>
              <a:t>Todd Schneider </a:t>
            </a:r>
          </a:p>
          <a:p>
            <a:pPr marL="0" marR="0" lvl="0" indent="0" fontAlgn="auto">
              <a:lnSpc>
                <a:spcPct val="90000"/>
              </a:lnSpc>
              <a:spcBef>
                <a:spcPts val="0"/>
              </a:spcBef>
              <a:spcAft>
                <a:spcPts val="600"/>
              </a:spcAft>
              <a:buClrTx/>
              <a:buSzTx/>
              <a:buNone/>
              <a:tabLst/>
              <a:defRPr/>
            </a:pPr>
            <a:r>
              <a:rPr kumimoji="0" lang="en-US" sz="2000" b="1" i="0" u="none" strike="noStrike" cap="none" spc="0" normalizeH="0" baseline="0" noProof="0" dirty="0">
                <a:ln>
                  <a:noFill/>
                </a:ln>
                <a:effectLst/>
                <a:uLnTx/>
                <a:uFillTx/>
              </a:rPr>
              <a:t>        -Executive Director Region 7 ESC</a:t>
            </a:r>
          </a:p>
        </p:txBody>
      </p:sp>
      <p:pic>
        <p:nvPicPr>
          <p:cNvPr id="4" name="Picture 3" descr="A high angle view of a government building&#10;&#10;Description automatically generated with low confidence">
            <a:extLst>
              <a:ext uri="{FF2B5EF4-FFF2-40B4-BE49-F238E27FC236}">
                <a16:creationId xmlns:a16="http://schemas.microsoft.com/office/drawing/2014/main" id="{F9625E55-4A02-62FB-AC68-D563E11AD5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55" r="3038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3539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6">
            <a:extLst>
              <a:ext uri="{FF2B5EF4-FFF2-40B4-BE49-F238E27FC236}">
                <a16:creationId xmlns:a16="http://schemas.microsoft.com/office/drawing/2014/main" id="{7C0D189B-954A-A742-91FB-60C66BCAD42F}"/>
              </a:ext>
            </a:extLst>
          </p:cNvPr>
          <p:cNvSpPr>
            <a:spLocks noGrp="1"/>
          </p:cNvSpPr>
          <p:nvPr>
            <p:ph type="ctrTitle"/>
          </p:nvPr>
        </p:nvSpPr>
        <p:spPr>
          <a:xfrm>
            <a:off x="580056" y="992094"/>
            <a:ext cx="2712684" cy="2795160"/>
          </a:xfrm>
        </p:spPr>
        <p:txBody>
          <a:bodyPr vert="horz" lIns="91440" tIns="45720" rIns="91440" bIns="45720" rtlCol="0">
            <a:normAutofit/>
          </a:bodyPr>
          <a:lstStyle/>
          <a:p>
            <a:pPr>
              <a:lnSpc>
                <a:spcPct val="90000"/>
              </a:lnSpc>
            </a:pPr>
            <a:r>
              <a:rPr lang="en-US" sz="3200" kern="1200">
                <a:latin typeface="+mj-lt"/>
                <a:ea typeface="+mj-ea"/>
                <a:cs typeface="+mj-cs"/>
              </a:rPr>
              <a:t>?</a:t>
            </a:r>
            <a:br>
              <a:rPr lang="en-US" sz="3200" kern="1200">
                <a:latin typeface="+mj-lt"/>
                <a:ea typeface="+mj-ea"/>
                <a:cs typeface="+mj-cs"/>
              </a:rPr>
            </a:br>
            <a:r>
              <a:rPr lang="en-US" sz="3200" kern="1200">
                <a:latin typeface="+mj-lt"/>
                <a:ea typeface="+mj-ea"/>
                <a:cs typeface="+mj-cs"/>
              </a:rPr>
              <a:t>Did you know, GFG offers Student Accident Coverage</a:t>
            </a:r>
          </a:p>
        </p:txBody>
      </p:sp>
      <p:pic>
        <p:nvPicPr>
          <p:cNvPr id="20" name="Picture 19" descr="Text&#10;&#10;Description automatically generated">
            <a:extLst>
              <a:ext uri="{FF2B5EF4-FFF2-40B4-BE49-F238E27FC236}">
                <a16:creationId xmlns:a16="http://schemas.microsoft.com/office/drawing/2014/main" id="{051FF794-506F-D214-C449-2C7D4698C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813" y="642823"/>
            <a:ext cx="4281487" cy="5542379"/>
          </a:xfrm>
          <a:prstGeom prst="rect">
            <a:avLst/>
          </a:prstGeom>
        </p:spPr>
      </p:pic>
    </p:spTree>
    <p:extLst>
      <p:ext uri="{BB962C8B-B14F-4D97-AF65-F5344CB8AC3E}">
        <p14:creationId xmlns:p14="http://schemas.microsoft.com/office/powerpoint/2010/main" val="1523573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27" name="Rectangle 6042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0422" name="Picture 6" descr="That's a Wrap by David Gonzalez on Dribbble"/>
          <p:cNvPicPr>
            <a:picLocks noChangeAspect="1" noChangeArrowheads="1"/>
          </p:cNvPicPr>
          <p:nvPr/>
        </p:nvPicPr>
        <p:blipFill rotWithShape="1">
          <a:blip r:embed="rId2" cstate="print"/>
          <a:srcRect r="2701"/>
          <a:stretch/>
        </p:blipFill>
        <p:spPr bwMode="auto">
          <a:xfrm>
            <a:off x="20" y="10"/>
            <a:ext cx="889699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p:spPr>
      </p:pic>
    </p:spTree>
    <p:extLst>
      <p:ext uri="{BB962C8B-B14F-4D97-AF65-F5344CB8AC3E}">
        <p14:creationId xmlns:p14="http://schemas.microsoft.com/office/powerpoint/2010/main" val="4126042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881" name="Rectangle 78880">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883" name="Rectangle 78882">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885" name="Rectangle 78884">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2900" y="8482"/>
            <a:ext cx="2676207"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887" name="Freeform: Shape 78886">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889" name="Rectangle 78888">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05305" y="2759383"/>
            <a:ext cx="2171679" cy="283422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5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2023 Sponsors</a:t>
            </a:r>
          </a:p>
        </p:txBody>
      </p:sp>
      <p:pic>
        <p:nvPicPr>
          <p:cNvPr id="78868" name="Picture 20" descr="Standard Insurance Company Life Insurance Business Health Insurance, PNG,  4468x3092px, Standard Insurance Company, Actuary, Area, Blue,"/>
          <p:cNvPicPr>
            <a:picLocks noChangeAspect="1" noChangeArrowheads="1"/>
          </p:cNvPicPr>
          <p:nvPr/>
        </p:nvPicPr>
        <p:blipFill>
          <a:blip r:embed="rId2" cstate="print"/>
          <a:stretch>
            <a:fillRect/>
          </a:stretch>
        </p:blipFill>
        <p:spPr bwMode="auto">
          <a:xfrm>
            <a:off x="6790996" y="1447800"/>
            <a:ext cx="1676480" cy="1161117"/>
          </a:xfrm>
          <a:prstGeom prst="rect">
            <a:avLst/>
          </a:prstGeom>
          <a:noFill/>
        </p:spPr>
      </p:pic>
      <p:pic>
        <p:nvPicPr>
          <p:cNvPr id="78854" name="Picture 6" descr="Happy National Thank You Day! - Inventionland"/>
          <p:cNvPicPr>
            <a:picLocks noChangeAspect="1" noChangeArrowheads="1"/>
          </p:cNvPicPr>
          <p:nvPr/>
        </p:nvPicPr>
        <p:blipFill>
          <a:blip r:embed="rId3" cstate="print"/>
          <a:stretch>
            <a:fillRect/>
          </a:stretch>
        </p:blipFill>
        <p:spPr bwMode="auto">
          <a:xfrm>
            <a:off x="53581" y="436751"/>
            <a:ext cx="2927949" cy="1280977"/>
          </a:xfrm>
          <a:prstGeom prst="rect">
            <a:avLst/>
          </a:prstGeom>
          <a:noFill/>
        </p:spPr>
      </p:pic>
      <p:sp>
        <p:nvSpPr>
          <p:cNvPr id="78852" name="AutoShape 4" descr="Happy National Thank You Day! - Inventionla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0" name="AutoShape 12" descr="The Standard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2" name="AutoShape 14" descr="The Standard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4" name="AutoShape 16" descr="The Standard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6" name="AutoShape 18" descr="The Standard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3843905-D3E4-75C1-81D0-C6B3F50AF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371" y="5014142"/>
            <a:ext cx="3449207" cy="482889"/>
          </a:xfrm>
          <a:prstGeom prst="rect">
            <a:avLst/>
          </a:prstGeom>
        </p:spPr>
      </p:pic>
      <p:pic>
        <p:nvPicPr>
          <p:cNvPr id="1026" name="Picture 1">
            <a:extLst>
              <a:ext uri="{FF2B5EF4-FFF2-40B4-BE49-F238E27FC236}">
                <a16:creationId xmlns:a16="http://schemas.microsoft.com/office/drawing/2014/main" id="{33AB3B11-F218-B7C1-4D8A-B12DEA591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343" y="191961"/>
            <a:ext cx="3101868" cy="5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6CF7C41-D734-5085-E388-ED5529C0EB8F}"/>
              </a:ext>
            </a:extLst>
          </p:cNvPr>
          <p:cNvPicPr>
            <a:picLocks noChangeAspect="1"/>
          </p:cNvPicPr>
          <p:nvPr/>
        </p:nvPicPr>
        <p:blipFill>
          <a:blip r:embed="rId6"/>
          <a:stretch>
            <a:fillRect/>
          </a:stretch>
        </p:blipFill>
        <p:spPr>
          <a:xfrm>
            <a:off x="5424643" y="3640302"/>
            <a:ext cx="3466498" cy="760581"/>
          </a:xfrm>
          <a:prstGeom prst="rect">
            <a:avLst/>
          </a:prstGeom>
        </p:spPr>
      </p:pic>
      <p:pic>
        <p:nvPicPr>
          <p:cNvPr id="14" name="Graphic 13">
            <a:extLst>
              <a:ext uri="{FF2B5EF4-FFF2-40B4-BE49-F238E27FC236}">
                <a16:creationId xmlns:a16="http://schemas.microsoft.com/office/drawing/2014/main" id="{8BA0CA60-B5C8-82E9-2FA6-89ECDFD461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52" y="2482333"/>
            <a:ext cx="1439167" cy="1424630"/>
          </a:xfrm>
          <a:prstGeom prst="rect">
            <a:avLst/>
          </a:prstGeom>
        </p:spPr>
      </p:pic>
      <p:pic>
        <p:nvPicPr>
          <p:cNvPr id="4" name="Picture 2">
            <a:extLst>
              <a:ext uri="{FF2B5EF4-FFF2-40B4-BE49-F238E27FC236}">
                <a16:creationId xmlns:a16="http://schemas.microsoft.com/office/drawing/2014/main" id="{5B6F3596-D097-407C-2DCA-9C5661E8B0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337" y="1299140"/>
            <a:ext cx="2766135" cy="75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49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33" name="Picture 103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035" name="Freeform: Shape 103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Free and customizable feedback templates">
            <a:extLst>
              <a:ext uri="{FF2B5EF4-FFF2-40B4-BE49-F238E27FC236}">
                <a16:creationId xmlns:a16="http://schemas.microsoft.com/office/drawing/2014/main" id="{0D27F1C4-D8F8-B43D-A189-1D267A8260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72619" y="1172029"/>
            <a:ext cx="4513942" cy="4513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AB3957-6752-EC21-492E-FB005FF46EF2}"/>
              </a:ext>
            </a:extLst>
          </p:cNvPr>
          <p:cNvSpPr txBox="1"/>
          <p:nvPr/>
        </p:nvSpPr>
        <p:spPr>
          <a:xfrm>
            <a:off x="3810000" y="5257800"/>
            <a:ext cx="1447800" cy="369332"/>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03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31" name="Group 103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1036" name="Freeform: Shape 103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2" name="Rectangle 103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39" name="Rectangle 103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1" name="Isosceles Triangle 104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3171" y="5405526"/>
            <a:ext cx="5834697" cy="809006"/>
          </a:xfrm>
          <a:prstGeom prst="rect">
            <a:avLst/>
          </a:prstGeom>
          <a:noFill/>
        </p:spPr>
        <p:txBody>
          <a:bodyPr wrap="square" rtlCol="0">
            <a:spAutoFit/>
          </a:bodyPr>
          <a:lstStyle/>
          <a:p>
            <a:pPr marL="0" marR="0" lvl="0" indent="0" algn="l" defTabSz="1036015" rtl="0" eaLnBrk="1" fontAlgn="auto" latinLnBrk="0" hangingPunct="1">
              <a:lnSpc>
                <a:spcPct val="100000"/>
              </a:lnSpc>
              <a:spcBef>
                <a:spcPts val="0"/>
              </a:spcBef>
              <a:spcAft>
                <a:spcPts val="618"/>
              </a:spcAft>
              <a:buClrTx/>
              <a:buSzTx/>
              <a:buFontTx/>
              <a:buNone/>
              <a:tabLst/>
              <a:defRPr/>
            </a:pPr>
            <a:r>
              <a:rPr kumimoji="0" lang="en-US" sz="4532" b="1" i="0" u="none" strike="noStrike" kern="1200" cap="none" spc="0" normalizeH="0" baseline="0" noProof="0">
                <a:ln>
                  <a:noFill/>
                </a:ln>
                <a:solidFill>
                  <a:prstClr val="black"/>
                </a:solidFill>
                <a:effectLst/>
                <a:uLnTx/>
                <a:uFillTx/>
                <a:latin typeface="Calibri"/>
                <a:ea typeface="+mn-ea"/>
                <a:cs typeface="+mn-cs"/>
              </a:rPr>
              <a:t>2. Enter code 1458964 </a:t>
            </a:r>
            <a:endParaRPr kumimoji="0" lang="en-US" sz="4000" b="1" i="0" u="sng"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lido - Apps on Google Play"/>
          <p:cNvPicPr>
            <a:picLocks noChangeAspect="1" noChangeArrowheads="1"/>
          </p:cNvPicPr>
          <p:nvPr/>
        </p:nvPicPr>
        <p:blipFill>
          <a:blip r:embed="rId2" cstate="print"/>
          <a:srcRect/>
          <a:stretch>
            <a:fillRect/>
          </a:stretch>
        </p:blipFill>
        <p:spPr bwMode="auto">
          <a:xfrm>
            <a:off x="541917" y="643467"/>
            <a:ext cx="5296564" cy="3158400"/>
          </a:xfrm>
          <a:prstGeom prst="rect">
            <a:avLst/>
          </a:prstGeom>
          <a:noFill/>
        </p:spPr>
      </p:pic>
      <p:sp>
        <p:nvSpPr>
          <p:cNvPr id="7" name="TextBox 6"/>
          <p:cNvSpPr txBox="1"/>
          <p:nvPr/>
        </p:nvSpPr>
        <p:spPr>
          <a:xfrm>
            <a:off x="716086" y="4360506"/>
            <a:ext cx="7576398" cy="809006"/>
          </a:xfrm>
          <a:prstGeom prst="rect">
            <a:avLst/>
          </a:prstGeom>
          <a:noFill/>
        </p:spPr>
        <p:txBody>
          <a:bodyPr wrap="square" rtlCol="0">
            <a:spAutoFit/>
          </a:bodyPr>
          <a:lstStyle/>
          <a:p>
            <a:pPr marL="0" marR="0" lvl="0" indent="0" algn="l" defTabSz="1036015" rtl="0" eaLnBrk="1" fontAlgn="auto" latinLnBrk="0" hangingPunct="1">
              <a:lnSpc>
                <a:spcPct val="100000"/>
              </a:lnSpc>
              <a:spcBef>
                <a:spcPts val="0"/>
              </a:spcBef>
              <a:spcAft>
                <a:spcPts val="618"/>
              </a:spcAft>
              <a:buClrTx/>
              <a:buSzTx/>
              <a:buFontTx/>
              <a:buNone/>
              <a:tabLst/>
              <a:defRPr/>
            </a:pPr>
            <a:r>
              <a:rPr kumimoji="0" lang="en-US" sz="4532" b="1" i="0" u="none" strike="noStrike" kern="1200" cap="none" spc="0" normalizeH="0" baseline="0" noProof="0">
                <a:ln>
                  <a:noFill/>
                </a:ln>
                <a:solidFill>
                  <a:prstClr val="black"/>
                </a:solidFill>
                <a:effectLst/>
                <a:uLnTx/>
                <a:uFillTx/>
                <a:latin typeface="Calibri"/>
                <a:ea typeface="+mn-ea"/>
                <a:cs typeface="+mn-cs"/>
              </a:rPr>
              <a:t>1. Download the </a:t>
            </a:r>
            <a:r>
              <a:rPr kumimoji="0" lang="en-US" sz="4532" b="1" i="0" u="none" strike="noStrike" kern="1200" cap="none" spc="0" normalizeH="0" baseline="0" noProof="0" err="1">
                <a:ln>
                  <a:noFill/>
                </a:ln>
                <a:solidFill>
                  <a:prstClr val="black"/>
                </a:solidFill>
                <a:effectLst/>
                <a:uLnTx/>
                <a:uFillTx/>
                <a:latin typeface="Calibri"/>
                <a:ea typeface="+mn-ea"/>
                <a:cs typeface="+mn-cs"/>
              </a:rPr>
              <a:t>Slido</a:t>
            </a:r>
            <a:r>
              <a:rPr kumimoji="0" lang="en-US" sz="4532" b="1" i="0" u="none" strike="noStrike" kern="1200" cap="none" spc="0" normalizeH="0" baseline="0" noProof="0">
                <a:ln>
                  <a:noFill/>
                </a:ln>
                <a:solidFill>
                  <a:prstClr val="black"/>
                </a:solidFill>
                <a:effectLst/>
                <a:uLnTx/>
                <a:uFillTx/>
                <a:latin typeface="Calibri"/>
                <a:ea typeface="+mn-ea"/>
                <a:cs typeface="+mn-cs"/>
              </a:rPr>
              <a:t> app</a:t>
            </a: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Qr code&#10;&#10;Description automatically generated">
            <a:extLst>
              <a:ext uri="{FF2B5EF4-FFF2-40B4-BE49-F238E27FC236}">
                <a16:creationId xmlns:a16="http://schemas.microsoft.com/office/drawing/2014/main" id="{7D15EB4F-1C27-CCD4-D299-B81526145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361" y="1032346"/>
            <a:ext cx="2526720" cy="2526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1939439" y="-141131"/>
            <a:ext cx="6390786" cy="64678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Current GFG School Groups</a:t>
            </a:r>
          </a:p>
        </p:txBody>
      </p:sp>
      <p:sp>
        <p:nvSpPr>
          <p:cNvPr id="14" name="TextBox 13"/>
          <p:cNvSpPr txBox="1"/>
          <p:nvPr/>
        </p:nvSpPr>
        <p:spPr>
          <a:xfrm>
            <a:off x="3925804" y="-128726"/>
            <a:ext cx="2007462" cy="6140142"/>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1" i="0" u="none" strike="noStrike" kern="1200" cap="none" spc="0" normalizeH="0" baseline="0" noProof="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en-US" sz="5600" b="1" i="0" u="none" strike="noStrike" kern="1200" cap="none" spc="0" normalizeH="0" baseline="0" noProof="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Forney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Gilmer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Grand Saline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Harleton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Harmony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Hawkins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Henderson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Kaufman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Kerens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Lapoynor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1" u="sng" strike="noStrike" kern="1200" cap="none" spc="0" normalizeH="0" baseline="0" noProof="0">
                <a:ln>
                  <a:noFill/>
                </a:ln>
                <a:solidFill>
                  <a:srgbClr val="002060"/>
                </a:solidFill>
                <a:effectLst/>
                <a:highlight>
                  <a:srgbClr val="FFFF00"/>
                </a:highlight>
                <a:uLnTx/>
                <a:uFillTx/>
                <a:latin typeface="Calibri"/>
                <a:ea typeface="+mn-ea"/>
                <a:cs typeface="+mn-cs"/>
              </a:rPr>
              <a:t>Leonard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Leverett’s Chapel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Lindale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Lone Oak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Mabank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Malakoff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1" u="sng" strike="noStrike" kern="1200" cap="none" spc="0" normalizeH="0" baseline="0" noProof="0">
                <a:ln>
                  <a:noFill/>
                </a:ln>
                <a:solidFill>
                  <a:srgbClr val="002060"/>
                </a:solidFill>
                <a:effectLst/>
                <a:highlight>
                  <a:srgbClr val="FFFF00"/>
                </a:highlight>
                <a:uLnTx/>
                <a:uFillTx/>
                <a:latin typeface="Calibri"/>
                <a:ea typeface="+mn-ea"/>
                <a:cs typeface="+mn-cs"/>
              </a:rPr>
              <a:t>Marshall ISD</a:t>
            </a:r>
            <a:endParaRPr kumimoji="0" lang="en-US" sz="5600" b="1" i="0" u="none" strike="noStrike" kern="1200" cap="none" spc="0" normalizeH="0" baseline="0" noProof="0">
              <a:ln>
                <a:noFill/>
              </a:ln>
              <a:solidFill>
                <a:srgbClr val="002060"/>
              </a:solidFill>
              <a:effectLst/>
              <a:highlight>
                <a:srgbClr val="FFFF00"/>
              </a:highlight>
              <a:uLnTx/>
              <a:uFillTx/>
              <a:latin typeface="Calibri"/>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Martins Mill ISD</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1" i="0" u="none" strike="noStrike" kern="1200" cap="none" spc="0" normalizeH="0" baseline="0" noProof="0">
                <a:ln>
                  <a:noFill/>
                </a:ln>
                <a:solidFill>
                  <a:srgbClr val="002060"/>
                </a:solidFill>
                <a:effectLst/>
                <a:uLnTx/>
                <a:uFillTx/>
                <a:latin typeface="Calibri"/>
                <a:ea typeface="+mn-ea"/>
                <a:cs typeface="+mn-cs"/>
              </a:rPr>
              <a:t>Melissa ISD</a:t>
            </a:r>
          </a:p>
          <a:p>
            <a:pPr marL="0" marR="0" lvl="0" indent="0" algn="l" defTabSz="914400" rtl="0" eaLnBrk="1" fontAlgn="auto" latinLnBrk="0" hangingPunct="1">
              <a:lnSpc>
                <a:spcPct val="120000"/>
              </a:lnSpc>
              <a:spcBef>
                <a:spcPts val="1000"/>
              </a:spcBef>
              <a:spcAft>
                <a:spcPts val="0"/>
              </a:spcAft>
              <a:buClrTx/>
              <a:buSzTx/>
              <a:buFontTx/>
              <a:buNone/>
              <a:tabLst/>
              <a:defRPr/>
            </a:pPr>
            <a:br>
              <a:rPr kumimoji="0" lang="en-US" sz="1400" b="1" i="0" u="none" strike="noStrike" kern="1200" cap="none" spc="0" normalizeH="0" baseline="0" noProof="0">
                <a:ln>
                  <a:noFill/>
                </a:ln>
                <a:solidFill>
                  <a:srgbClr val="002060"/>
                </a:solidFill>
                <a:effectLst/>
                <a:uLnTx/>
                <a:uFillTx/>
                <a:latin typeface="Calibri"/>
                <a:ea typeface="+mn-ea"/>
                <a:cs typeface="+mn-cs"/>
              </a:rPr>
            </a:br>
            <a:endParaRPr kumimoji="0" lang="en-US" sz="1400" b="1" i="0" u="none" strike="noStrike" kern="1200" cap="none" spc="0" normalizeH="0" baseline="0" noProof="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1" i="0" u="none" strike="noStrike" kern="1200" cap="none" spc="0" normalizeH="0" baseline="0" noProof="0">
              <a:ln>
                <a:noFill/>
              </a:ln>
              <a:solidFill>
                <a:srgbClr val="002060"/>
              </a:solidFill>
              <a:effectLst/>
              <a:uLnTx/>
              <a:uFillTx/>
              <a:latin typeface="Calibri"/>
              <a:ea typeface="+mn-ea"/>
              <a:cs typeface="+mn-cs"/>
            </a:endParaRPr>
          </a:p>
        </p:txBody>
      </p:sp>
      <p:sp>
        <p:nvSpPr>
          <p:cNvPr id="13" name="TextBox 12"/>
          <p:cNvSpPr txBox="1"/>
          <p:nvPr/>
        </p:nvSpPr>
        <p:spPr>
          <a:xfrm>
            <a:off x="297218" y="165480"/>
            <a:ext cx="2427600" cy="7032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Alba Golden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Alto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Anderson County Coop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Arp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Athens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Big Sandy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Blanco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Bland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Boles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Brownsboro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Bullard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Canton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Carlisle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Cayuga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Colmesneil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1" u="sng" strike="noStrike" kern="1200" cap="none" spc="0" normalizeH="0" baseline="0" noProof="0">
                <a:ln>
                  <a:noFill/>
                </a:ln>
                <a:solidFill>
                  <a:srgbClr val="002060"/>
                </a:solidFill>
                <a:effectLst/>
                <a:highlight>
                  <a:srgbClr val="FFFF00"/>
                </a:highlight>
                <a:uLnTx/>
                <a:uFillTx/>
                <a:latin typeface="Calibri"/>
                <a:ea typeface="+mn-ea"/>
                <a:cs typeface="+mn-cs"/>
              </a:rPr>
              <a:t>Community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Cross Roads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Cumberland Academy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Daingerfield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East Texas Charter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Edgewood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Elysian Fields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Farmersville ISD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rgbClr val="002060"/>
              </a:solidFill>
              <a:effectLst/>
              <a:uLnTx/>
              <a:uFillTx/>
              <a:latin typeface="Calibri"/>
              <a:ea typeface="+mn-ea"/>
              <a:cs typeface="+mn-cs"/>
            </a:endParaRPr>
          </a:p>
        </p:txBody>
      </p:sp>
      <p:sp>
        <p:nvSpPr>
          <p:cNvPr id="15" name="TextBox 14"/>
          <p:cNvSpPr txBox="1"/>
          <p:nvPr/>
        </p:nvSpPr>
        <p:spPr>
          <a:xfrm>
            <a:off x="7213631" y="119465"/>
            <a:ext cx="219900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Mildred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Mineola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Murchison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New Diana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Olney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Ore City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Quinlan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Quitman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Rains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Sabine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Slocum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Spring Hill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Spurger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Terrell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Trenton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Union Grove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Union Hill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Van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Waskom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West Rusk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Wolfe City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Yantis ISD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27349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Shape 3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7C6BAE5-C950-306F-32C6-82D8D4D8C749}"/>
              </a:ext>
            </a:extLst>
          </p:cNvPr>
          <p:cNvSpPr txBox="1"/>
          <p:nvPr/>
        </p:nvSpPr>
        <p:spPr>
          <a:xfrm>
            <a:off x="3793086" y="306091"/>
            <a:ext cx="1595046" cy="463215"/>
          </a:xfrm>
          <a:prstGeom prst="rect">
            <a:avLst/>
          </a:prstGeom>
          <a:noFill/>
        </p:spPr>
        <p:txBody>
          <a:bodyPr wrap="square" rtlCol="0">
            <a:spAutoFit/>
          </a:bodyPr>
          <a:lstStyle/>
          <a:p>
            <a:pPr marL="0" marR="0" lvl="0" indent="0" algn="l" defTabSz="787573" rtl="0" eaLnBrk="1" fontAlgn="auto" latinLnBrk="0" hangingPunct="1">
              <a:lnSpc>
                <a:spcPct val="100000"/>
              </a:lnSpc>
              <a:spcBef>
                <a:spcPts val="0"/>
              </a:spcBef>
              <a:spcAft>
                <a:spcPts val="594"/>
              </a:spcAft>
              <a:buClrTx/>
              <a:buSzTx/>
              <a:buFontTx/>
              <a:buNone/>
              <a:tabLst/>
              <a:defRPr/>
            </a:pPr>
            <a:r>
              <a:rPr kumimoji="0" lang="en-US" sz="2412" b="1" i="0" u="none" strike="noStrike" kern="1200" cap="none" spc="0" normalizeH="0" baseline="0" noProof="0">
                <a:ln>
                  <a:noFill/>
                </a:ln>
                <a:solidFill>
                  <a:prstClr val="black"/>
                </a:solidFill>
                <a:effectLst/>
                <a:uLnTx/>
                <a:uFillTx/>
                <a:latin typeface="Calibri"/>
                <a:ea typeface="+mn-ea"/>
                <a:cs typeface="+mn-cs"/>
              </a:rPr>
              <a:t> </a:t>
            </a:r>
            <a:r>
              <a:rPr kumimoji="0" lang="en-US" sz="2412" b="1" i="0" u="none" strike="noStrike" kern="1200" cap="none" spc="0" normalizeH="0" baseline="0" noProof="0">
                <a:ln>
                  <a:noFill/>
                </a:ln>
                <a:solidFill>
                  <a:srgbClr val="C00000"/>
                </a:solidFill>
                <a:effectLst/>
                <a:uLnTx/>
                <a:uFillTx/>
                <a:latin typeface="Calibri"/>
                <a:ea typeface="+mn-ea"/>
                <a:cs typeface="+mn-cs"/>
              </a:rPr>
              <a:t>-</a:t>
            </a:r>
            <a:r>
              <a:rPr kumimoji="0" lang="en-US" sz="1550" b="1" i="0" u="none" strike="noStrike" kern="1200" cap="none" spc="0" normalizeH="0" baseline="0" noProof="0">
                <a:ln>
                  <a:noFill/>
                </a:ln>
                <a:solidFill>
                  <a:srgbClr val="C00000"/>
                </a:solidFill>
                <a:effectLst/>
                <a:uLnTx/>
                <a:uFillTx/>
                <a:latin typeface="Calibri"/>
                <a:ea typeface="+mn-ea"/>
                <a:cs typeface="+mn-cs"/>
              </a:rPr>
              <a:t> </a:t>
            </a:r>
            <a:r>
              <a:rPr kumimoji="0" lang="en-US" sz="2412" b="1" i="0" u="none" strike="noStrike" kern="1200" cap="none" spc="0" normalizeH="0" baseline="0" noProof="0">
                <a:ln>
                  <a:noFill/>
                </a:ln>
                <a:solidFill>
                  <a:srgbClr val="C00000"/>
                </a:solidFill>
                <a:effectLst/>
                <a:uLnTx/>
                <a:uFillTx/>
                <a:latin typeface="Calibri"/>
                <a:ea typeface="+mn-ea"/>
                <a:cs typeface="+mn-cs"/>
              </a:rPr>
              <a:t>Exercise</a:t>
            </a:r>
            <a:endParaRPr kumimoji="0" lang="en-US" sz="2800" b="1" i="0" u="none" strike="noStrike" kern="1200" cap="none" spc="0" normalizeH="0" baseline="0" noProof="0">
              <a:ln>
                <a:noFill/>
              </a:ln>
              <a:solidFill>
                <a:srgbClr val="C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0A93787-0379-93A8-E870-A6DD43C3736A}"/>
              </a:ext>
            </a:extLst>
          </p:cNvPr>
          <p:cNvSpPr txBox="1"/>
          <p:nvPr/>
        </p:nvSpPr>
        <p:spPr>
          <a:xfrm>
            <a:off x="3797960" y="1045889"/>
            <a:ext cx="1993807" cy="463215"/>
          </a:xfrm>
          <a:prstGeom prst="rect">
            <a:avLst/>
          </a:prstGeom>
          <a:noFill/>
        </p:spPr>
        <p:txBody>
          <a:bodyPr wrap="square" rtlCol="0">
            <a:spAutoFit/>
          </a:bodyPr>
          <a:lstStyle/>
          <a:p>
            <a:pPr marL="0" marR="0" lvl="0" indent="0" algn="l" defTabSz="787573" rtl="0" eaLnBrk="1" fontAlgn="auto" latinLnBrk="0" hangingPunct="1">
              <a:lnSpc>
                <a:spcPct val="100000"/>
              </a:lnSpc>
              <a:spcBef>
                <a:spcPts val="0"/>
              </a:spcBef>
              <a:spcAft>
                <a:spcPts val="594"/>
              </a:spcAft>
              <a:buClrTx/>
              <a:buSzTx/>
              <a:buFontTx/>
              <a:buNone/>
              <a:tabLst/>
              <a:defRPr/>
            </a:pPr>
            <a:r>
              <a:rPr kumimoji="0" lang="en-US" sz="2412" b="1" i="0" u="none" strike="noStrike" kern="1200" cap="none" spc="0" normalizeH="0" baseline="0" noProof="0">
                <a:ln>
                  <a:noFill/>
                </a:ln>
                <a:solidFill>
                  <a:srgbClr val="C00000"/>
                </a:solidFill>
                <a:effectLst/>
                <a:uLnTx/>
                <a:uFillTx/>
                <a:latin typeface="Calibri"/>
                <a:ea typeface="+mn-ea"/>
                <a:cs typeface="+mn-cs"/>
              </a:rPr>
              <a:t>- Dieting</a:t>
            </a:r>
            <a:endParaRPr kumimoji="0" lang="en-US" sz="2800" b="1" i="0" u="none" strike="noStrike" kern="1200" cap="none" spc="0" normalizeH="0" baseline="0" noProof="0">
              <a:ln>
                <a:noFill/>
              </a:ln>
              <a:solidFill>
                <a:srgbClr val="C0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4F2E540C-3759-C608-D52C-F5091729D8A8}"/>
              </a:ext>
            </a:extLst>
          </p:cNvPr>
          <p:cNvSpPr txBox="1"/>
          <p:nvPr/>
        </p:nvSpPr>
        <p:spPr>
          <a:xfrm>
            <a:off x="3797960" y="1732726"/>
            <a:ext cx="5117440" cy="463215"/>
          </a:xfrm>
          <a:prstGeom prst="rect">
            <a:avLst/>
          </a:prstGeom>
          <a:noFill/>
        </p:spPr>
        <p:txBody>
          <a:bodyPr wrap="square" rtlCol="0">
            <a:spAutoFit/>
          </a:bodyPr>
          <a:lstStyle/>
          <a:p>
            <a:pPr marL="0" marR="0" lvl="0" indent="0" algn="l" defTabSz="787573" rtl="0" eaLnBrk="1" fontAlgn="auto" latinLnBrk="0" hangingPunct="1">
              <a:lnSpc>
                <a:spcPct val="100000"/>
              </a:lnSpc>
              <a:spcBef>
                <a:spcPts val="0"/>
              </a:spcBef>
              <a:spcAft>
                <a:spcPts val="594"/>
              </a:spcAft>
              <a:buClrTx/>
              <a:buSzTx/>
              <a:buFontTx/>
              <a:buNone/>
              <a:tabLst/>
              <a:defRPr/>
            </a:pPr>
            <a:r>
              <a:rPr kumimoji="0" lang="en-US" sz="2412" b="1" i="0" u="none" strike="noStrike" kern="1200" cap="none" spc="0" normalizeH="0" baseline="0" noProof="0">
                <a:ln>
                  <a:noFill/>
                </a:ln>
                <a:solidFill>
                  <a:srgbClr val="C00000"/>
                </a:solidFill>
                <a:effectLst/>
                <a:uLnTx/>
                <a:uFillTx/>
                <a:latin typeface="Calibri"/>
                <a:ea typeface="+mn-ea"/>
                <a:cs typeface="+mn-cs"/>
              </a:rPr>
              <a:t>- Medications / Treatment of diseases </a:t>
            </a:r>
            <a:endParaRPr kumimoji="0" lang="en-US" sz="2800" b="1" i="0" u="none" strike="noStrike" kern="1200" cap="none" spc="0" normalizeH="0" baseline="0" noProof="0">
              <a:ln>
                <a:noFill/>
              </a:ln>
              <a:solidFill>
                <a:srgbClr val="C00000"/>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E2DB3EE-55FF-D41C-309C-FF54CEDB6916}"/>
              </a:ext>
            </a:extLst>
          </p:cNvPr>
          <p:cNvSpPr txBox="1"/>
          <p:nvPr/>
        </p:nvSpPr>
        <p:spPr>
          <a:xfrm>
            <a:off x="3797960" y="2518433"/>
            <a:ext cx="4918058" cy="463215"/>
          </a:xfrm>
          <a:prstGeom prst="rect">
            <a:avLst/>
          </a:prstGeom>
          <a:noFill/>
        </p:spPr>
        <p:txBody>
          <a:bodyPr wrap="square" rtlCol="0">
            <a:spAutoFit/>
          </a:bodyPr>
          <a:lstStyle/>
          <a:p>
            <a:pPr marL="0" marR="0" lvl="0" indent="0" algn="l" defTabSz="787573" rtl="0" eaLnBrk="1" fontAlgn="auto" latinLnBrk="0" hangingPunct="1">
              <a:lnSpc>
                <a:spcPct val="100000"/>
              </a:lnSpc>
              <a:spcBef>
                <a:spcPts val="0"/>
              </a:spcBef>
              <a:spcAft>
                <a:spcPts val="594"/>
              </a:spcAft>
              <a:buClrTx/>
              <a:buSzTx/>
              <a:buFontTx/>
              <a:buNone/>
              <a:tabLst/>
              <a:defRPr/>
            </a:pPr>
            <a:r>
              <a:rPr kumimoji="0" lang="en-US" sz="2412" b="1" i="0" u="none" strike="noStrike" kern="1200" cap="none" spc="0" normalizeH="0" baseline="0" noProof="0">
                <a:ln>
                  <a:noFill/>
                </a:ln>
                <a:solidFill>
                  <a:srgbClr val="C00000"/>
                </a:solidFill>
                <a:effectLst/>
                <a:uLnTx/>
                <a:uFillTx/>
                <a:latin typeface="Calibri"/>
                <a:ea typeface="+mn-ea"/>
                <a:cs typeface="+mn-cs"/>
              </a:rPr>
              <a:t>- Paying Taxes</a:t>
            </a:r>
            <a:endParaRPr kumimoji="0" lang="en-US" sz="2800" b="1" i="0" u="none" strike="noStrike" kern="1200" cap="none" spc="0" normalizeH="0" baseline="0" noProof="0">
              <a:ln>
                <a:noFill/>
              </a:ln>
              <a:solidFill>
                <a:srgbClr val="C0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5F98689-27BF-B3FD-0F3A-C18ED5F871FF}"/>
              </a:ext>
            </a:extLst>
          </p:cNvPr>
          <p:cNvSpPr txBox="1"/>
          <p:nvPr/>
        </p:nvSpPr>
        <p:spPr>
          <a:xfrm>
            <a:off x="3797960" y="3250644"/>
            <a:ext cx="3921154" cy="463215"/>
          </a:xfrm>
          <a:prstGeom prst="rect">
            <a:avLst/>
          </a:prstGeom>
          <a:noFill/>
        </p:spPr>
        <p:txBody>
          <a:bodyPr wrap="square" rtlCol="0">
            <a:spAutoFit/>
          </a:bodyPr>
          <a:lstStyle/>
          <a:p>
            <a:pPr marL="0" marR="0" lvl="0" indent="0" algn="l" defTabSz="787573" rtl="0" eaLnBrk="1" fontAlgn="auto" latinLnBrk="0" hangingPunct="1">
              <a:lnSpc>
                <a:spcPct val="100000"/>
              </a:lnSpc>
              <a:spcBef>
                <a:spcPts val="0"/>
              </a:spcBef>
              <a:spcAft>
                <a:spcPts val="594"/>
              </a:spcAft>
              <a:buClrTx/>
              <a:buSzTx/>
              <a:buFontTx/>
              <a:buNone/>
              <a:tabLst/>
              <a:defRPr/>
            </a:pPr>
            <a:r>
              <a:rPr kumimoji="0" lang="en-US" sz="2412" b="1" i="0" u="none" strike="noStrike" kern="1200" cap="none" spc="0" normalizeH="0" baseline="0" noProof="0">
                <a:ln>
                  <a:noFill/>
                </a:ln>
                <a:solidFill>
                  <a:srgbClr val="C00000"/>
                </a:solidFill>
                <a:effectLst/>
                <a:uLnTx/>
                <a:uFillTx/>
                <a:latin typeface="Calibri"/>
                <a:ea typeface="+mn-ea"/>
                <a:cs typeface="+mn-cs"/>
              </a:rPr>
              <a:t>- </a:t>
            </a:r>
            <a:r>
              <a:rPr kumimoji="0" lang="en-US" sz="2412" b="1" i="0" u="none" strike="sngStrike" kern="1200" cap="none" spc="0" normalizeH="0" baseline="0" noProof="0">
                <a:ln>
                  <a:noFill/>
                </a:ln>
                <a:solidFill>
                  <a:srgbClr val="C00000"/>
                </a:solidFill>
                <a:effectLst/>
                <a:uLnTx/>
                <a:uFillTx/>
                <a:latin typeface="Calibri"/>
                <a:ea typeface="+mn-ea"/>
                <a:cs typeface="+mn-cs"/>
              </a:rPr>
              <a:t>Teenagers</a:t>
            </a:r>
            <a:endParaRPr kumimoji="0" lang="en-US" sz="2800" b="1" i="0" u="none" strike="sngStrike" kern="1200" cap="none" spc="0" normalizeH="0" baseline="0" noProof="0">
              <a:ln>
                <a:noFill/>
              </a:ln>
              <a:solidFill>
                <a:srgbClr val="C00000"/>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BB86E712-7BEC-1A0D-A690-87FDB2C58461}"/>
              </a:ext>
            </a:extLst>
          </p:cNvPr>
          <p:cNvSpPr txBox="1"/>
          <p:nvPr/>
        </p:nvSpPr>
        <p:spPr>
          <a:xfrm>
            <a:off x="3797960" y="4640894"/>
            <a:ext cx="5117440" cy="463215"/>
          </a:xfrm>
          <a:prstGeom prst="rect">
            <a:avLst/>
          </a:prstGeom>
          <a:noFill/>
        </p:spPr>
        <p:txBody>
          <a:bodyPr wrap="square" rtlCol="0">
            <a:spAutoFit/>
          </a:bodyPr>
          <a:lstStyle/>
          <a:p>
            <a:pPr marL="0" marR="0" lvl="0" indent="0" algn="l" defTabSz="787573" rtl="0" eaLnBrk="1" fontAlgn="auto" latinLnBrk="0" hangingPunct="1">
              <a:lnSpc>
                <a:spcPct val="100000"/>
              </a:lnSpc>
              <a:spcBef>
                <a:spcPts val="0"/>
              </a:spcBef>
              <a:spcAft>
                <a:spcPts val="594"/>
              </a:spcAft>
              <a:buClrTx/>
              <a:buSzTx/>
              <a:buFontTx/>
              <a:buNone/>
              <a:tabLst/>
              <a:defRPr/>
            </a:pPr>
            <a:r>
              <a:rPr kumimoji="0" lang="en-US" sz="2412" b="1" i="0" u="none" strike="noStrike" kern="1200" cap="none" spc="0" normalizeH="0" baseline="0" noProof="0">
                <a:ln>
                  <a:noFill/>
                </a:ln>
                <a:solidFill>
                  <a:srgbClr val="C00000"/>
                </a:solidFill>
                <a:effectLst/>
                <a:uLnTx/>
                <a:uFillTx/>
                <a:latin typeface="Calibri"/>
                <a:ea typeface="+mn-ea"/>
                <a:cs typeface="+mn-cs"/>
              </a:rPr>
              <a:t>- Employee Benefits / Insurance??</a:t>
            </a:r>
            <a:endParaRPr kumimoji="0" lang="en-US" sz="2800" b="1" i="0" u="none" strike="noStrike" kern="1200" cap="none" spc="0" normalizeH="0" baseline="0" noProof="0">
              <a:ln>
                <a:noFill/>
              </a:ln>
              <a:solidFill>
                <a:srgbClr val="C000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B94E39B1-54C5-6885-ABBD-343D55004966}"/>
              </a:ext>
            </a:extLst>
          </p:cNvPr>
          <p:cNvSpPr txBox="1"/>
          <p:nvPr/>
        </p:nvSpPr>
        <p:spPr>
          <a:xfrm>
            <a:off x="304800" y="1606194"/>
            <a:ext cx="2830742" cy="1922538"/>
          </a:xfrm>
          <a:prstGeom prst="rect">
            <a:avLst/>
          </a:prstGeom>
          <a:noFill/>
          <a:effectLst>
            <a:outerShdw blurRad="50800" dist="38100" dir="18900000" algn="bl" rotWithShape="0">
              <a:prstClr val="black">
                <a:alpha val="40000"/>
              </a:prstClr>
            </a:outerShdw>
          </a:effectLst>
          <a:scene3d>
            <a:camera prst="orthographicFront"/>
            <a:lightRig rig="threePt" dir="t"/>
          </a:scene3d>
          <a:sp3d>
            <a:bevelT prst="relaxedInset"/>
          </a:sp3d>
        </p:spPr>
        <p:txBody>
          <a:bodyPr wrap="square" rtlCol="0">
            <a:spAutoFit/>
          </a:bodyPr>
          <a:lstStyle/>
          <a:p>
            <a:pPr marL="0" marR="0" lvl="0" indent="0" algn="l" defTabSz="905256" rtl="0" eaLnBrk="1" fontAlgn="auto" latinLnBrk="0" hangingPunct="1">
              <a:lnSpc>
                <a:spcPct val="100000"/>
              </a:lnSpc>
              <a:spcBef>
                <a:spcPts val="0"/>
              </a:spcBef>
              <a:spcAft>
                <a:spcPts val="600"/>
              </a:spcAft>
              <a:buClrTx/>
              <a:buSzTx/>
              <a:buFontTx/>
              <a:buNone/>
              <a:tabLst/>
              <a:defRPr/>
            </a:pPr>
            <a:r>
              <a:rPr kumimoji="0" lang="en-US" sz="2376" b="1" i="0" u="none" strike="noStrike" kern="1200" cap="none" spc="0" normalizeH="0" baseline="0" noProof="0">
                <a:ln>
                  <a:noFill/>
                </a:ln>
                <a:solidFill>
                  <a:srgbClr val="C00000"/>
                </a:solidFill>
                <a:effectLst/>
                <a:uLnTx/>
                <a:uFillTx/>
                <a:latin typeface="Calibri"/>
                <a:ea typeface="+mn-ea"/>
                <a:cs typeface="+mn-cs"/>
              </a:rPr>
              <a:t>What is something unpleasant that must be accepted in order to achieve a particular result?</a:t>
            </a:r>
            <a:endParaRPr kumimoji="0" lang="en-US" sz="2400" b="1" i="0" u="none" strike="noStrike" kern="1200" cap="none" spc="0" normalizeH="0" baseline="0" noProof="0">
              <a:ln>
                <a:noFill/>
              </a:ln>
              <a:solidFill>
                <a:srgbClr val="C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8C26516-2A7B-A7C6-FEF6-88A8EA158C04}"/>
              </a:ext>
            </a:extLst>
          </p:cNvPr>
          <p:cNvSpPr txBox="1"/>
          <p:nvPr/>
        </p:nvSpPr>
        <p:spPr>
          <a:xfrm>
            <a:off x="3797960" y="3930223"/>
            <a:ext cx="3564217" cy="457747"/>
          </a:xfrm>
          <a:prstGeom prst="rect">
            <a:avLst/>
          </a:prstGeom>
          <a:noFill/>
        </p:spPr>
        <p:txBody>
          <a:bodyPr wrap="square" rtlCol="0">
            <a:spAutoFit/>
          </a:bodyPr>
          <a:lstStyle/>
          <a:p>
            <a:pPr marL="0" marR="0" lvl="0" indent="0" algn="l" defTabSz="905256" rtl="0" eaLnBrk="1" fontAlgn="auto" latinLnBrk="0" hangingPunct="1">
              <a:lnSpc>
                <a:spcPct val="100000"/>
              </a:lnSpc>
              <a:spcBef>
                <a:spcPts val="0"/>
              </a:spcBef>
              <a:spcAft>
                <a:spcPts val="600"/>
              </a:spcAft>
              <a:buClrTx/>
              <a:buSzTx/>
              <a:buFontTx/>
              <a:buNone/>
              <a:tabLst/>
              <a:defRPr/>
            </a:pPr>
            <a:r>
              <a:rPr kumimoji="0" lang="en-US" sz="2376" b="1" i="0" u="none" strike="noStrike" kern="1200" cap="none" spc="0" normalizeH="0" baseline="0" noProof="0">
                <a:ln>
                  <a:noFill/>
                </a:ln>
                <a:solidFill>
                  <a:srgbClr val="C00000"/>
                </a:solidFill>
                <a:effectLst/>
                <a:uLnTx/>
                <a:uFillTx/>
                <a:latin typeface="Calibri"/>
                <a:ea typeface="+mn-ea"/>
                <a:cs typeface="+mn-cs"/>
              </a:rPr>
              <a:t>- TRS </a:t>
            </a:r>
            <a:r>
              <a:rPr kumimoji="0" lang="en-US" sz="2376" b="1" i="0" u="none" strike="noStrike" kern="1200" cap="none" spc="0" normalizeH="0" baseline="0" noProof="0" err="1">
                <a:ln>
                  <a:noFill/>
                </a:ln>
                <a:solidFill>
                  <a:srgbClr val="C00000"/>
                </a:solidFill>
                <a:effectLst/>
                <a:uLnTx/>
                <a:uFillTx/>
                <a:latin typeface="Calibri"/>
                <a:ea typeface="+mn-ea"/>
                <a:cs typeface="+mn-cs"/>
              </a:rPr>
              <a:t>ActiveCare</a:t>
            </a:r>
            <a:endParaRPr kumimoji="0" lang="en-US" sz="2400" b="1" i="0" u="none" strike="noStrike" kern="1200" cap="none" spc="0" normalizeH="0" baseline="0" noProof="0">
              <a:ln>
                <a:noFill/>
              </a:ln>
              <a:solidFill>
                <a:srgbClr val="C00000"/>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80">
                                          <p:stCondLst>
                                            <p:cond delay="0"/>
                                          </p:stCondLst>
                                        </p:cTn>
                                        <p:tgtEl>
                                          <p:spTgt spid="20"/>
                                        </p:tgtEl>
                                      </p:cBhvr>
                                    </p:animEffect>
                                    <p:anim calcmode="lin" valueType="num">
                                      <p:cBhvr>
                                        <p:cTn id="2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3" dur="26">
                                          <p:stCondLst>
                                            <p:cond delay="650"/>
                                          </p:stCondLst>
                                        </p:cTn>
                                        <p:tgtEl>
                                          <p:spTgt spid="20"/>
                                        </p:tgtEl>
                                      </p:cBhvr>
                                      <p:to x="100000" y="60000"/>
                                    </p:animScale>
                                    <p:animScale>
                                      <p:cBhvr>
                                        <p:cTn id="34" dur="166" decel="50000">
                                          <p:stCondLst>
                                            <p:cond delay="676"/>
                                          </p:stCondLst>
                                        </p:cTn>
                                        <p:tgtEl>
                                          <p:spTgt spid="20"/>
                                        </p:tgtEl>
                                      </p:cBhvr>
                                      <p:to x="100000" y="100000"/>
                                    </p:animScale>
                                    <p:animScale>
                                      <p:cBhvr>
                                        <p:cTn id="35" dur="26">
                                          <p:stCondLst>
                                            <p:cond delay="1312"/>
                                          </p:stCondLst>
                                        </p:cTn>
                                        <p:tgtEl>
                                          <p:spTgt spid="20"/>
                                        </p:tgtEl>
                                      </p:cBhvr>
                                      <p:to x="100000" y="80000"/>
                                    </p:animScale>
                                    <p:animScale>
                                      <p:cBhvr>
                                        <p:cTn id="36" dur="166" decel="50000">
                                          <p:stCondLst>
                                            <p:cond delay="1338"/>
                                          </p:stCondLst>
                                        </p:cTn>
                                        <p:tgtEl>
                                          <p:spTgt spid="20"/>
                                        </p:tgtEl>
                                      </p:cBhvr>
                                      <p:to x="100000" y="100000"/>
                                    </p:animScale>
                                    <p:animScale>
                                      <p:cBhvr>
                                        <p:cTn id="37" dur="26">
                                          <p:stCondLst>
                                            <p:cond delay="1642"/>
                                          </p:stCondLst>
                                        </p:cTn>
                                        <p:tgtEl>
                                          <p:spTgt spid="20"/>
                                        </p:tgtEl>
                                      </p:cBhvr>
                                      <p:to x="100000" y="90000"/>
                                    </p:animScale>
                                    <p:animScale>
                                      <p:cBhvr>
                                        <p:cTn id="38" dur="166" decel="50000">
                                          <p:stCondLst>
                                            <p:cond delay="1668"/>
                                          </p:stCondLst>
                                        </p:cTn>
                                        <p:tgtEl>
                                          <p:spTgt spid="20"/>
                                        </p:tgtEl>
                                      </p:cBhvr>
                                      <p:to x="100000" y="100000"/>
                                    </p:animScale>
                                    <p:animScale>
                                      <p:cBhvr>
                                        <p:cTn id="39" dur="26">
                                          <p:stCondLst>
                                            <p:cond delay="1808"/>
                                          </p:stCondLst>
                                        </p:cTn>
                                        <p:tgtEl>
                                          <p:spTgt spid="20"/>
                                        </p:tgtEl>
                                      </p:cBhvr>
                                      <p:to x="100000" y="95000"/>
                                    </p:animScale>
                                    <p:animScale>
                                      <p:cBhvr>
                                        <p:cTn id="40" dur="166" decel="50000">
                                          <p:stCondLst>
                                            <p:cond delay="1834"/>
                                          </p:stCondLst>
                                        </p:cTn>
                                        <p:tgtEl>
                                          <p:spTgt spid="2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5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0" name="Rectangle 205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1" name="Freeform: Shape 206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942894B0-6AEF-63FE-E5D9-12BC1334F0AE}"/>
              </a:ext>
            </a:extLst>
          </p:cNvPr>
          <p:cNvSpPr txBox="1"/>
          <p:nvPr/>
        </p:nvSpPr>
        <p:spPr>
          <a:xfrm>
            <a:off x="2133600" y="2495411"/>
            <a:ext cx="5867400" cy="933589"/>
          </a:xfrm>
          <a:prstGeom prst="rect">
            <a:avLst/>
          </a:prstGeom>
          <a:noFill/>
        </p:spPr>
        <p:txBody>
          <a:bodyPr wrap="square" rtlCol="0">
            <a:spAutoFit/>
          </a:bodyPr>
          <a:lstStyle/>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MD Live (Telemedicine):</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-Total Households Covered: 7,972</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-Consultations with Doctor: 3,861 (Almost 3,000 have received Rx)</a:t>
            </a:r>
          </a:p>
        </p:txBody>
      </p:sp>
      <p:sp>
        <p:nvSpPr>
          <p:cNvPr id="5" name="TextBox 4">
            <a:extLst>
              <a:ext uri="{FF2B5EF4-FFF2-40B4-BE49-F238E27FC236}">
                <a16:creationId xmlns:a16="http://schemas.microsoft.com/office/drawing/2014/main" id="{DBD3400B-8714-902E-51FE-0739828AB241}"/>
              </a:ext>
            </a:extLst>
          </p:cNvPr>
          <p:cNvSpPr txBox="1"/>
          <p:nvPr/>
        </p:nvSpPr>
        <p:spPr>
          <a:xfrm>
            <a:off x="2133600" y="3769975"/>
            <a:ext cx="6019800" cy="2154436"/>
          </a:xfrm>
          <a:prstGeom prst="rect">
            <a:avLst/>
          </a:prstGeom>
          <a:noFill/>
        </p:spPr>
        <p:txBody>
          <a:bodyPr wrap="square" rtlCol="0">
            <a:spAutoFit/>
          </a:bodyPr>
          <a:lstStyle/>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GotZoom</a:t>
            </a:r>
            <a:r>
              <a:rPr kumimoji="0" lang="en-US" sz="1600" b="1" i="0" u="none" strike="noStrike" kern="1200" cap="none" spc="0" normalizeH="0" baseline="0" noProof="0" dirty="0">
                <a:ln>
                  <a:noFill/>
                </a:ln>
                <a:solidFill>
                  <a:prstClr val="black"/>
                </a:solidFill>
                <a:effectLst/>
                <a:uLnTx/>
                <a:uFillTx/>
                <a:latin typeface="Calibri"/>
                <a:ea typeface="+mn-ea"/>
                <a:cs typeface="+mn-cs"/>
              </a:rPr>
              <a:t> (Student Debt Relief):</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-Employee’s Registered (760) Enrollment Complete (101) Pending (84)</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-Average Monthly Savings: $344.43 (From $34 to $1,718)</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-Average Savings over the Term: $82,209.72</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-7% of GFG members have received full loan forgiveness!</a:t>
            </a:r>
          </a:p>
          <a:p>
            <a:pPr marL="0" marR="0" lvl="0" indent="0" algn="l" defTabSz="290779" rtl="0" eaLnBrk="1" fontAlgn="auto" latinLnBrk="0" hangingPunct="1">
              <a:lnSpc>
                <a:spcPct val="10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-Total Savings for GFG Members: $10,933,893</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BA141C9-8BF3-A702-B342-2676ABFA52B5}"/>
              </a:ext>
            </a:extLst>
          </p:cNvPr>
          <p:cNvSpPr txBox="1"/>
          <p:nvPr/>
        </p:nvSpPr>
        <p:spPr>
          <a:xfrm>
            <a:off x="2133600" y="1073919"/>
            <a:ext cx="4004496" cy="1132618"/>
          </a:xfrm>
          <a:prstGeom prst="rect">
            <a:avLst/>
          </a:prstGeom>
          <a:noFill/>
        </p:spPr>
        <p:txBody>
          <a:bodyPr wrap="square">
            <a:spAutoFit/>
          </a:bodyPr>
          <a:lstStyle/>
          <a:p>
            <a:pPr marL="0" marR="0" lvl="0" indent="0" algn="l" defTabSz="548640" rtl="0" eaLnBrk="1" fontAlgn="auto" latinLnBrk="0" hangingPunct="1">
              <a:lnSpc>
                <a:spcPct val="90000"/>
              </a:lnSpc>
              <a:spcBef>
                <a:spcPts val="0"/>
              </a:spcBef>
              <a:spcAft>
                <a:spcPts val="36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Guardian Dental</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548640" rtl="0" eaLnBrk="1" fontAlgn="auto" latinLnBrk="0" hangingPunct="1">
              <a:lnSpc>
                <a:spcPct val="90000"/>
              </a:lnSpc>
              <a:spcBef>
                <a:spcPts val="0"/>
              </a:spcBef>
              <a:spcAft>
                <a:spcPts val="360"/>
              </a:spcAft>
              <a:buClrTx/>
              <a:buSzTx/>
              <a:buFontTx/>
              <a:buNone/>
              <a:tabLst/>
              <a:defRPr/>
            </a:pPr>
            <a:r>
              <a:rPr lang="en-US" sz="1600" dirty="0">
                <a:solidFill>
                  <a:prstClr val="black"/>
                </a:solidFill>
                <a:latin typeface="Calibri"/>
              </a:rPr>
              <a:t>-Unique Services Performed: 28,608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548640" rtl="0" eaLnBrk="1" fontAlgn="auto" latinLnBrk="0" hangingPunct="1">
              <a:lnSpc>
                <a:spcPct val="9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-Total number of claims paid: 7,938</a:t>
            </a:r>
          </a:p>
          <a:p>
            <a:pPr marL="0" marR="0" lvl="0" indent="0" algn="l" defTabSz="548640" rtl="0" eaLnBrk="1" fontAlgn="auto" latinLnBrk="0" hangingPunct="1">
              <a:lnSpc>
                <a:spcPct val="90000"/>
              </a:lnSpc>
              <a:spcBef>
                <a:spcPts val="0"/>
              </a:spcBef>
              <a:spcAft>
                <a:spcPts val="36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-Total claims dollars paid out: $1,516,210.82</a:t>
            </a:r>
          </a:p>
        </p:txBody>
      </p:sp>
      <p:sp>
        <p:nvSpPr>
          <p:cNvPr id="12" name="TextBox 11">
            <a:extLst>
              <a:ext uri="{FF2B5EF4-FFF2-40B4-BE49-F238E27FC236}">
                <a16:creationId xmlns:a16="http://schemas.microsoft.com/office/drawing/2014/main" id="{2B9F66E7-4831-4CC9-6A06-BD735C05B325}"/>
              </a:ext>
            </a:extLst>
          </p:cNvPr>
          <p:cNvSpPr txBox="1"/>
          <p:nvPr/>
        </p:nvSpPr>
        <p:spPr>
          <a:xfrm>
            <a:off x="1752600" y="57478"/>
            <a:ext cx="563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C00000"/>
                </a:solidFill>
                <a:effectLst/>
                <a:uLnTx/>
                <a:uFillTx/>
                <a:latin typeface="Calibri"/>
                <a:ea typeface="+mn-ea"/>
                <a:cs typeface="+mn-cs"/>
              </a:rPr>
              <a:t>The Numbers Tell A Powerful Story</a:t>
            </a:r>
            <a:r>
              <a:rPr kumimoji="0" lang="en-US" sz="2800" b="1" i="0" u="none" strike="noStrike" kern="1200" cap="none" spc="0" normalizeH="0" baseline="0" noProof="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6943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Guardian-PowerPoint-template_220216" id="{36101097-306D-464E-B3D0-624903497A98}" vid="{7932B79B-0281-8443-93A9-D194906565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2660</Words>
  <Application>Microsoft Office PowerPoint</Application>
  <PresentationFormat>On-screen Show (4:3)</PresentationFormat>
  <Paragraphs>337</Paragraphs>
  <Slides>31</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Effra</vt:lpstr>
      <vt:lpstr>Lyon Display Regular</vt:lpstr>
      <vt:lpstr>Symbol</vt:lpstr>
      <vt:lpstr>System Font Regular</vt:lpstr>
      <vt:lpstr>Wingdings</vt:lpstr>
      <vt:lpstr>Office Theme</vt:lpstr>
      <vt:lpstr>1_Office Theme</vt:lpstr>
      <vt:lpstr>Guardian</vt:lpstr>
      <vt:lpstr>Welcome,  to the  2023 Region VII  Benefits Cooperative Meeting  </vt:lpstr>
      <vt:lpstr>2023  Region 7 Benefits Co-op Meeting Agenda </vt:lpstr>
      <vt:lpstr>School Health Insurance and Legislative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GFG and Financial Literacy</vt:lpstr>
      <vt:lpstr>GFG and Financial Literacy</vt:lpstr>
      <vt:lpstr>GFG and Financial Literacy</vt:lpstr>
      <vt:lpstr>GFG and Financial Literacy</vt:lpstr>
      <vt:lpstr>GFG and Financial Literacy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Proven Benefits of Employee Driven Enrollment</vt:lpstr>
      <vt:lpstr>The Communication Conundrum </vt:lpstr>
      <vt:lpstr>Tips for Successful Open Enrollment</vt:lpstr>
      <vt:lpstr>Benefit Communication with GFG</vt:lpstr>
      <vt:lpstr>PowerPoint Presentation</vt:lpstr>
      <vt:lpstr>PowerPoint Presentation</vt:lpstr>
      <vt:lpstr>Employee assistance with Medicare transitions</vt:lpstr>
      <vt:lpstr>? Did you know, GFG offers Student Accident Coverage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Clint Thurman</dc:creator>
  <cp:lastModifiedBy>Mandy Burkett</cp:lastModifiedBy>
  <cp:revision>2</cp:revision>
  <cp:lastPrinted>2023-03-28T20:23:19Z</cp:lastPrinted>
  <dcterms:created xsi:type="dcterms:W3CDTF">2020-04-08T20:52:50Z</dcterms:created>
  <dcterms:modified xsi:type="dcterms:W3CDTF">2023-03-31T17:09:06Z</dcterms:modified>
</cp:coreProperties>
</file>